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notesSlides/notesSlide32.xml" ContentType="application/vnd.openxmlformats-officedocument.presentationml.notesSlide+xml"/>
  <Override PartName="/ppt/notesSlides/notesSlide16.xml" ContentType="application/vnd.openxmlformats-officedocument.presentationml.notesSlide+xml"/>
  <Override PartName="/ppt/notesSlides/notesSlide61.xml" ContentType="application/vnd.openxmlformats-officedocument.presentationml.notes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notesSlides/notesSlide56.xml" ContentType="application/vnd.openxmlformats-officedocument.presentationml.notes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41.xml" ContentType="application/vnd.openxmlformats-officedocument.presentationml.notesSlide+xml"/>
  <Default Extension="wmf" ContentType="image/x-wmf"/>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notesSlides/notesSlide55.xml" ContentType="application/vnd.openxmlformats-officedocument.presentationml.notesSlide+xml"/>
  <Override PartName="/ppt/notesSlides/notesSlide47.xml" ContentType="application/vnd.openxmlformats-officedocument.presentationml.notes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58.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slides/slide69.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63.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notesSlides/notesSlide50.xml" ContentType="application/vnd.openxmlformats-officedocument.presentationml.notes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notesSlides/notesSlide60.xml" ContentType="application/vnd.openxmlformats-officedocument.presentationml.notes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notesSlides/notesSlide59.xml" ContentType="application/vnd.openxmlformats-officedocument.presentationml.notes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Default Extension="jpeg" ContentType="image/jpeg"/>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54.xml" ContentType="application/vnd.openxmlformats-officedocument.presentationml.notesSlide+xml"/>
  <Override PartName="/ppt/slides/slide72.xml" ContentType="application/vnd.openxmlformats-officedocument.presentationml.slide+xml"/>
  <Override PartName="/ppt/slides/slide74.xml" ContentType="application/vnd.openxmlformats-officedocument.presentationml.slide+xml"/>
  <Override PartName="/ppt/slideLayouts/slideLayout13.xml" ContentType="application/vnd.openxmlformats-officedocument.presentationml.slideLayout+xml"/>
  <Override PartName="/ppt/notesSlides/notesSlide64.xml" ContentType="application/vnd.openxmlformats-officedocument.presentationml.notesSlide+xml"/>
  <Override PartName="/ppt/slides/slide8.xml" ContentType="application/vnd.openxmlformats-officedocument.presentationml.slide+xml"/>
  <Override PartName="/ppt/slides/slide15.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Layouts/slideLayout12.xml" ContentType="application/vnd.openxmlformats-officedocument.presentationml.slideLayout+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7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324" r:id="rId14"/>
    <p:sldId id="268" r:id="rId15"/>
    <p:sldId id="269" r:id="rId16"/>
    <p:sldId id="270" r:id="rId17"/>
    <p:sldId id="271" r:id="rId18"/>
    <p:sldId id="273" r:id="rId19"/>
    <p:sldId id="274" r:id="rId20"/>
    <p:sldId id="277" r:id="rId21"/>
    <p:sldId id="272" r:id="rId22"/>
    <p:sldId id="325" r:id="rId23"/>
    <p:sldId id="326" r:id="rId24"/>
    <p:sldId id="327" r:id="rId25"/>
    <p:sldId id="278" r:id="rId26"/>
    <p:sldId id="279" r:id="rId27"/>
    <p:sldId id="280" r:id="rId28"/>
    <p:sldId id="281" r:id="rId29"/>
    <p:sldId id="282" r:id="rId30"/>
    <p:sldId id="283" r:id="rId31"/>
    <p:sldId id="284" r:id="rId32"/>
    <p:sldId id="285" r:id="rId33"/>
    <p:sldId id="328" r:id="rId34"/>
    <p:sldId id="329" r:id="rId35"/>
    <p:sldId id="330" r:id="rId36"/>
    <p:sldId id="331" r:id="rId37"/>
    <p:sldId id="332" r:id="rId38"/>
    <p:sldId id="333" r:id="rId39"/>
    <p:sldId id="334" r:id="rId40"/>
    <p:sldId id="335" r:id="rId41"/>
    <p:sldId id="336" r:id="rId42"/>
    <p:sldId id="337" r:id="rId43"/>
    <p:sldId id="338" r:id="rId44"/>
    <p:sldId id="339" r:id="rId45"/>
    <p:sldId id="340" r:id="rId46"/>
    <p:sldId id="341" r:id="rId47"/>
    <p:sldId id="342" r:id="rId48"/>
    <p:sldId id="343" r:id="rId49"/>
    <p:sldId id="344" r:id="rId50"/>
    <p:sldId id="345" r:id="rId51"/>
    <p:sldId id="346" r:id="rId52"/>
    <p:sldId id="347" r:id="rId53"/>
    <p:sldId id="348" r:id="rId54"/>
    <p:sldId id="349" r:id="rId55"/>
    <p:sldId id="350" r:id="rId56"/>
    <p:sldId id="351" r:id="rId57"/>
    <p:sldId id="352" r:id="rId58"/>
    <p:sldId id="353" r:id="rId59"/>
    <p:sldId id="354" r:id="rId60"/>
    <p:sldId id="355" r:id="rId61"/>
    <p:sldId id="356" r:id="rId62"/>
    <p:sldId id="357" r:id="rId63"/>
    <p:sldId id="358" r:id="rId64"/>
    <p:sldId id="359" r:id="rId65"/>
    <p:sldId id="360" r:id="rId66"/>
    <p:sldId id="361" r:id="rId67"/>
    <p:sldId id="287" r:id="rId68"/>
    <p:sldId id="288" r:id="rId69"/>
    <p:sldId id="289" r:id="rId70"/>
    <p:sldId id="319" r:id="rId71"/>
    <p:sldId id="320" r:id="rId72"/>
    <p:sldId id="323" r:id="rId73"/>
    <p:sldId id="322" r:id="rId74"/>
    <p:sldId id="302" r:id="rId75"/>
  </p:sldIdLst>
  <p:sldSz cx="9144000" cy="6858000" type="screen4x3"/>
  <p:notesSz cx="6858000" cy="9144000"/>
  <p:defaultTextStyle>
    <a:defPPr>
      <a:defRPr lang="en-GB"/>
    </a:defPPr>
    <a:lvl1pPr algn="l" rtl="0" eaLnBrk="0" fontAlgn="base" hangingPunct="0">
      <a:spcBef>
        <a:spcPct val="0"/>
      </a:spcBef>
      <a:spcAft>
        <a:spcPct val="0"/>
      </a:spcAft>
      <a:defRPr sz="2400" kern="1200">
        <a:solidFill>
          <a:srgbClr val="000000"/>
        </a:solidFill>
        <a:latin typeface="Times New Roman" pitchFamily="-112" charset="0"/>
        <a:ea typeface="+mn-ea"/>
        <a:cs typeface="+mn-cs"/>
      </a:defRPr>
    </a:lvl1pPr>
    <a:lvl2pPr marL="457200" algn="l" rtl="0" eaLnBrk="0" fontAlgn="base" hangingPunct="0">
      <a:spcBef>
        <a:spcPct val="0"/>
      </a:spcBef>
      <a:spcAft>
        <a:spcPct val="0"/>
      </a:spcAft>
      <a:defRPr sz="2400" kern="1200">
        <a:solidFill>
          <a:srgbClr val="000000"/>
        </a:solidFill>
        <a:latin typeface="Times New Roman" pitchFamily="-112" charset="0"/>
        <a:ea typeface="+mn-ea"/>
        <a:cs typeface="+mn-cs"/>
      </a:defRPr>
    </a:lvl2pPr>
    <a:lvl3pPr marL="914400" algn="l" rtl="0" eaLnBrk="0" fontAlgn="base" hangingPunct="0">
      <a:spcBef>
        <a:spcPct val="0"/>
      </a:spcBef>
      <a:spcAft>
        <a:spcPct val="0"/>
      </a:spcAft>
      <a:defRPr sz="2400" kern="1200">
        <a:solidFill>
          <a:srgbClr val="000000"/>
        </a:solidFill>
        <a:latin typeface="Times New Roman" pitchFamily="-112" charset="0"/>
        <a:ea typeface="+mn-ea"/>
        <a:cs typeface="+mn-cs"/>
      </a:defRPr>
    </a:lvl3pPr>
    <a:lvl4pPr marL="1371600" algn="l" rtl="0" eaLnBrk="0" fontAlgn="base" hangingPunct="0">
      <a:spcBef>
        <a:spcPct val="0"/>
      </a:spcBef>
      <a:spcAft>
        <a:spcPct val="0"/>
      </a:spcAft>
      <a:defRPr sz="2400" kern="1200">
        <a:solidFill>
          <a:srgbClr val="000000"/>
        </a:solidFill>
        <a:latin typeface="Times New Roman" pitchFamily="-112" charset="0"/>
        <a:ea typeface="+mn-ea"/>
        <a:cs typeface="+mn-cs"/>
      </a:defRPr>
    </a:lvl4pPr>
    <a:lvl5pPr marL="1828800" algn="l" rtl="0" eaLnBrk="0" fontAlgn="base" hangingPunct="0">
      <a:spcBef>
        <a:spcPct val="0"/>
      </a:spcBef>
      <a:spcAft>
        <a:spcPct val="0"/>
      </a:spcAft>
      <a:defRPr sz="2400" kern="1200">
        <a:solidFill>
          <a:srgbClr val="000000"/>
        </a:solidFill>
        <a:latin typeface="Times New Roman" pitchFamily="-112" charset="0"/>
        <a:ea typeface="+mn-ea"/>
        <a:cs typeface="+mn-cs"/>
      </a:defRPr>
    </a:lvl5pPr>
    <a:lvl6pPr marL="2286000" algn="l" defTabSz="457200" rtl="0" eaLnBrk="1" latinLnBrk="0" hangingPunct="1">
      <a:defRPr sz="2400" kern="1200">
        <a:solidFill>
          <a:srgbClr val="000000"/>
        </a:solidFill>
        <a:latin typeface="Times New Roman" pitchFamily="-112" charset="0"/>
        <a:ea typeface="+mn-ea"/>
        <a:cs typeface="+mn-cs"/>
      </a:defRPr>
    </a:lvl6pPr>
    <a:lvl7pPr marL="2743200" algn="l" defTabSz="457200" rtl="0" eaLnBrk="1" latinLnBrk="0" hangingPunct="1">
      <a:defRPr sz="2400" kern="1200">
        <a:solidFill>
          <a:srgbClr val="000000"/>
        </a:solidFill>
        <a:latin typeface="Times New Roman" pitchFamily="-112" charset="0"/>
        <a:ea typeface="+mn-ea"/>
        <a:cs typeface="+mn-cs"/>
      </a:defRPr>
    </a:lvl7pPr>
    <a:lvl8pPr marL="3200400" algn="l" defTabSz="457200" rtl="0" eaLnBrk="1" latinLnBrk="0" hangingPunct="1">
      <a:defRPr sz="2400" kern="1200">
        <a:solidFill>
          <a:srgbClr val="000000"/>
        </a:solidFill>
        <a:latin typeface="Times New Roman" pitchFamily="-112" charset="0"/>
        <a:ea typeface="+mn-ea"/>
        <a:cs typeface="+mn-cs"/>
      </a:defRPr>
    </a:lvl8pPr>
    <a:lvl9pPr marL="3657600" algn="l" defTabSz="457200" rtl="0" eaLnBrk="1" latinLnBrk="0" hangingPunct="1">
      <a:defRPr sz="2400" kern="1200">
        <a:solidFill>
          <a:srgbClr val="000000"/>
        </a:solidFill>
        <a:latin typeface="Times New Roman" pitchFamily="-11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100" d="100"/>
          <a:sy n="100" d="100"/>
        </p:scale>
        <p:origin x="-1128" y="-256"/>
      </p:cViewPr>
      <p:guideLst>
        <p:guide orient="horz" pos="2160"/>
        <p:guide pos="2880"/>
      </p:guideLst>
    </p:cSldViewPr>
  </p:slideViewPr>
  <p:outlineViewPr>
    <p:cViewPr varScale="1">
      <p:scale>
        <a:sx n="170" d="200"/>
        <a:sy n="170" d="200"/>
      </p:scale>
      <p:origin x="-780" y="-8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Lst>
  </p:outlineViewPr>
  <p:notesTextViewPr>
    <p:cViewPr>
      <p:scale>
        <a:sx n="100" d="100"/>
        <a:sy n="100" d="100"/>
      </p:scale>
      <p:origin x="0" y="0"/>
    </p:cViewPr>
  </p:notesTextViewPr>
  <p:sorterViewPr>
    <p:cViewPr>
      <p:scale>
        <a:sx n="66" d="100"/>
        <a:sy n="66" d="100"/>
      </p:scale>
      <p:origin x="0" y="10024"/>
    </p:cViewPr>
  </p:sorter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slide" Target="slides/slide73.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77" Type="http://schemas.openxmlformats.org/officeDocument/2006/relationships/printerSettings" Target="printerSettings/printerSettings1.bin"/><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slide" Target="slides/slide7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slide" Target="slides/slide74.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notesMaster" Target="notesMasters/notesMaster1.xml"/><Relationship Id="rId79" Type="http://schemas.openxmlformats.org/officeDocument/2006/relationships/viewProps" Target="viewProps.xml"/><Relationship Id="rId80" Type="http://schemas.openxmlformats.org/officeDocument/2006/relationships/theme" Target="theme/theme1.xml"/><Relationship Id="rId81" Type="http://schemas.openxmlformats.org/officeDocument/2006/relationships/tableStyles" Target="tableStyles.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presProps" Target="presProps.xml"/><Relationship Id="rId22" Type="http://schemas.openxmlformats.org/officeDocument/2006/relationships/slide" Target="slides/slide21.xml"/><Relationship Id="rId21" Type="http://schemas.openxmlformats.org/officeDocument/2006/relationships/slide" Target="slides/slide20.xml"/></Relationships>
</file>

<file path=ppt/_rels/viewProps.xml.rels><?xml version="1.0" encoding="UTF-8" standalone="yes"?>
<Relationships xmlns="http://schemas.openxmlformats.org/package/2006/relationships"><Relationship Id="rId7" Type="http://schemas.openxmlformats.org/officeDocument/2006/relationships/slide" Target="slides/slide39.xml"/><Relationship Id="rId1" Type="http://schemas.openxmlformats.org/officeDocument/2006/relationships/slide" Target="slides/slide33.xml"/><Relationship Id="rId24" Type="http://schemas.openxmlformats.org/officeDocument/2006/relationships/slide" Target="slides/slide57.xml"/><Relationship Id="rId25" Type="http://schemas.openxmlformats.org/officeDocument/2006/relationships/slide" Target="slides/slide66.xml"/><Relationship Id="rId8" Type="http://schemas.openxmlformats.org/officeDocument/2006/relationships/slide" Target="slides/slide40.xml"/><Relationship Id="rId13" Type="http://schemas.openxmlformats.org/officeDocument/2006/relationships/slide" Target="slides/slide46.xml"/><Relationship Id="rId10" Type="http://schemas.openxmlformats.org/officeDocument/2006/relationships/slide" Target="slides/slide42.xml"/><Relationship Id="rId12" Type="http://schemas.openxmlformats.org/officeDocument/2006/relationships/slide" Target="slides/slide45.xml"/><Relationship Id="rId17" Type="http://schemas.openxmlformats.org/officeDocument/2006/relationships/slide" Target="slides/slide50.xml"/><Relationship Id="rId9" Type="http://schemas.openxmlformats.org/officeDocument/2006/relationships/slide" Target="slides/slide41.xml"/><Relationship Id="rId18" Type="http://schemas.openxmlformats.org/officeDocument/2006/relationships/slide" Target="slides/slide51.xml"/><Relationship Id="rId3" Type="http://schemas.openxmlformats.org/officeDocument/2006/relationships/slide" Target="slides/slide35.xml"/><Relationship Id="rId14" Type="http://schemas.openxmlformats.org/officeDocument/2006/relationships/slide" Target="slides/slide47.xml"/><Relationship Id="rId23" Type="http://schemas.openxmlformats.org/officeDocument/2006/relationships/slide" Target="slides/slide56.xml"/><Relationship Id="rId4" Type="http://schemas.openxmlformats.org/officeDocument/2006/relationships/slide" Target="slides/slide36.xml"/><Relationship Id="rId26" Type="http://schemas.openxmlformats.org/officeDocument/2006/relationships/slide" Target="slides/slide73.xml"/><Relationship Id="rId11" Type="http://schemas.openxmlformats.org/officeDocument/2006/relationships/slide" Target="slides/slide43.xml"/><Relationship Id="rId6" Type="http://schemas.openxmlformats.org/officeDocument/2006/relationships/slide" Target="slides/slide38.xml"/><Relationship Id="rId16" Type="http://schemas.openxmlformats.org/officeDocument/2006/relationships/slide" Target="slides/slide49.xml"/><Relationship Id="rId5" Type="http://schemas.openxmlformats.org/officeDocument/2006/relationships/slide" Target="slides/slide37.xml"/><Relationship Id="rId15" Type="http://schemas.openxmlformats.org/officeDocument/2006/relationships/slide" Target="slides/slide48.xml"/><Relationship Id="rId19" Type="http://schemas.openxmlformats.org/officeDocument/2006/relationships/slide" Target="slides/slide52.xml"/><Relationship Id="rId20" Type="http://schemas.openxmlformats.org/officeDocument/2006/relationships/slide" Target="slides/slide53.xml"/><Relationship Id="rId22" Type="http://schemas.openxmlformats.org/officeDocument/2006/relationships/slide" Target="slides/slide55.xml"/><Relationship Id="rId21" Type="http://schemas.openxmlformats.org/officeDocument/2006/relationships/slide" Target="slides/slide54.xml"/><Relationship Id="rId2"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144000"/>
          </a:xfrm>
          <a:prstGeom prst="roundRect">
            <a:avLst>
              <a:gd name="adj" fmla="val 23"/>
            </a:avLst>
          </a:prstGeom>
          <a:solidFill>
            <a:srgbClr val="FFFFFF"/>
          </a:solidFill>
          <a:ln w="9360">
            <a:noFill/>
            <a:round/>
            <a:headEnd/>
            <a:tailEnd/>
          </a:ln>
        </p:spPr>
        <p:txBody>
          <a:bodyPr wrap="none" anchor="ctr">
            <a:prstTxWarp prst="textNoShape">
              <a:avLst/>
            </a:prstTxWarp>
          </a:bodyPr>
          <a:lstStyle/>
          <a:p>
            <a:pPr>
              <a:defRPr/>
            </a:pPr>
            <a:endParaRPr lang="it-IT">
              <a:latin typeface="Times New Roman" pitchFamily="-106" charset="0"/>
            </a:endParaRPr>
          </a:p>
        </p:txBody>
      </p:sp>
      <p:sp>
        <p:nvSpPr>
          <p:cNvPr id="2050"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latin typeface="Times New Roman" pitchFamily="-106" charset="0"/>
            </a:endParaRPr>
          </a:p>
        </p:txBody>
      </p:sp>
      <p:sp>
        <p:nvSpPr>
          <p:cNvPr id="2051"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latin typeface="Times New Roman" pitchFamily="-106" charset="0"/>
            </a:endParaRPr>
          </a:p>
        </p:txBody>
      </p:sp>
      <p:sp>
        <p:nvSpPr>
          <p:cNvPr id="2052"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latin typeface="Times New Roman" pitchFamily="-106" charset="0"/>
            </a:endParaRPr>
          </a:p>
        </p:txBody>
      </p:sp>
      <p:sp>
        <p:nvSpPr>
          <p:cNvPr id="2053" name="AutoShape 5"/>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latin typeface="Times New Roman" pitchFamily="-106" charset="0"/>
            </a:endParaRPr>
          </a:p>
        </p:txBody>
      </p:sp>
      <p:sp>
        <p:nvSpPr>
          <p:cNvPr id="2054" name="AutoShape 6"/>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latin typeface="Times New Roman" pitchFamily="-106" charset="0"/>
            </a:endParaRPr>
          </a:p>
        </p:txBody>
      </p:sp>
      <p:sp>
        <p:nvSpPr>
          <p:cNvPr id="2055" name="AutoShape 7"/>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latin typeface="Times New Roman" pitchFamily="-106" charset="0"/>
            </a:endParaRPr>
          </a:p>
        </p:txBody>
      </p:sp>
      <p:sp>
        <p:nvSpPr>
          <p:cNvPr id="15369" name="Rectangle 8"/>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w="9525">
            <a:solidFill>
              <a:srgbClr val="000000"/>
            </a:solidFill>
            <a:miter lim="800000"/>
            <a:headEnd/>
            <a:tailEnd/>
          </a:ln>
        </p:spPr>
      </p:sp>
      <p:sp>
        <p:nvSpPr>
          <p:cNvPr id="2057" name="Text Box 9"/>
          <p:cNvSpPr txBox="1">
            <a:spLocks noGrp="1" noChangeArrowheads="1"/>
          </p:cNvSpPr>
          <p:nvPr>
            <p:ph type="body" idx="1"/>
          </p:nvPr>
        </p:nvSpPr>
        <p:spPr bwMode="auto">
          <a:xfrm>
            <a:off x="914400" y="4343400"/>
            <a:ext cx="5029200" cy="4114800"/>
          </a:xfrm>
          <a:prstGeom prst="rect">
            <a:avLst/>
          </a:prstGeom>
          <a:noFill/>
          <a:ln w="9525">
            <a:noFill/>
            <a:miter lim="800000"/>
            <a:headEnd/>
            <a:tailEnd/>
          </a:ln>
        </p:spPr>
        <p:txBody>
          <a:bodyPr vert="horz" wrap="square" lIns="90000" tIns="46800" rIns="90000" bIns="46800" numCol="1" anchor="t" anchorCtr="0" compatLnSpc="1">
            <a:prstTxWarp prst="textNoShape">
              <a:avLst/>
            </a:prstTxWarp>
          </a:bodyPr>
          <a:lstStyle/>
          <a:p>
            <a:pPr lvl="0"/>
            <a:endParaRPr lang="it-IT" noProof="0"/>
          </a:p>
        </p:txBody>
      </p:sp>
      <p:sp>
        <p:nvSpPr>
          <p:cNvPr id="2058" name="Text Box 10"/>
          <p:cNvSpPr txBox="1">
            <a:spLocks noChangeArrowheads="1"/>
          </p:cNvSpPr>
          <p:nvPr/>
        </p:nvSpPr>
        <p:spPr bwMode="auto">
          <a:xfrm>
            <a:off x="3886200" y="8686800"/>
            <a:ext cx="2971800" cy="457200"/>
          </a:xfrm>
          <a:prstGeom prst="rect">
            <a:avLst/>
          </a:prstGeom>
          <a:noFill/>
          <a:ln w="9525">
            <a:noFill/>
            <a:miter lim="800000"/>
            <a:headEnd/>
            <a:tailEnd/>
          </a:ln>
        </p:spPr>
        <p:txBody>
          <a:bodyPr lIns="90000" tIns="46800" rIns="90000" bIns="46800" anchor="b">
            <a:prstTxWarp prst="textNoShape">
              <a:avLst/>
            </a:prstTxWarp>
            <a:spAutoFit/>
          </a:bodyPr>
          <a:lstStyle/>
          <a:p>
            <a:pPr algn="r">
              <a:lnSpc>
                <a:spcPct val="95000"/>
              </a:lnSpc>
              <a:buClr>
                <a:srgbClr val="000000"/>
              </a:buClr>
              <a:buFont typeface="Times" pitchFamily="-106"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a:solidFill>
                  <a:schemeClr val="tx1"/>
                </a:solidFill>
                <a:latin typeface="Times" pitchFamily="-106" charset="0"/>
                <a:ea typeface="HG Mincho Light J" charset="0"/>
                <a:cs typeface="HG Mincho Light J" charset="0"/>
              </a:rPr>
              <a:t>1</a:t>
            </a:r>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pitchFamily="-106" charset="0"/>
        <a:ea typeface="ＭＳ Ｐゴシック" pitchFamily="-112" charset="-128"/>
        <a:cs typeface="ＭＳ Ｐゴシック" pitchFamily="-112" charset="-128"/>
      </a:defRPr>
    </a:lvl1pPr>
    <a:lvl2pPr marL="37931725" indent="-37474525"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pitchFamily="-106" charset="0"/>
        <a:ea typeface="ＭＳ Ｐゴシック" pitchFamily="-106" charset="-128"/>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06" charset="0"/>
      <a:defRPr sz="1200" kern="1200">
        <a:solidFill>
          <a:srgbClr val="000000"/>
        </a:solidFill>
        <a:latin typeface="Times New Roman" pitchFamily="-106" charset="0"/>
        <a:ea typeface="ＭＳ Ｐゴシック" pitchFamily="-106" charset="-128"/>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06" charset="0"/>
      <a:defRPr sz="1200" kern="1200">
        <a:solidFill>
          <a:srgbClr val="000000"/>
        </a:solidFill>
        <a:latin typeface="Times New Roman" pitchFamily="-106" charset="0"/>
        <a:ea typeface="ＭＳ Ｐゴシック" pitchFamily="-106" charset="-128"/>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06" charset="0"/>
      <a:defRPr sz="1200" kern="1200">
        <a:solidFill>
          <a:srgbClr val="000000"/>
        </a:solidFill>
        <a:latin typeface="Times New Roman" pitchFamily="-106" charset="0"/>
        <a:ea typeface="ＭＳ Ｐゴシック" pitchFamily="-106"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ln/>
        </p:spPr>
      </p:sp>
      <p:sp>
        <p:nvSpPr>
          <p:cNvPr id="17411"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5842" name="Rectangle 1025"/>
          <p:cNvSpPr>
            <a:spLocks noGrp="1" noRot="1" noChangeAspect="1" noChangeArrowheads="1" noTextEdit="1"/>
          </p:cNvSpPr>
          <p:nvPr>
            <p:ph type="sldImg"/>
          </p:nvPr>
        </p:nvSpPr>
        <p:spPr>
          <a:ln/>
        </p:spPr>
      </p:sp>
      <p:sp>
        <p:nvSpPr>
          <p:cNvPr id="35843" name="Text Box 1026"/>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a:ln/>
        </p:spPr>
      </p:sp>
      <p:sp>
        <p:nvSpPr>
          <p:cNvPr id="37891"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9938" name="Rectangle 1025"/>
          <p:cNvSpPr>
            <a:spLocks noGrp="1" noRot="1" noChangeAspect="1" noChangeArrowheads="1" noTextEdit="1"/>
          </p:cNvSpPr>
          <p:nvPr>
            <p:ph type="sldImg"/>
          </p:nvPr>
        </p:nvSpPr>
        <p:spPr>
          <a:ln/>
        </p:spPr>
      </p:sp>
      <p:sp>
        <p:nvSpPr>
          <p:cNvPr id="39939" name="Text Box 1026"/>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43010" name="Rectangle 1"/>
          <p:cNvSpPr>
            <a:spLocks noGrp="1" noRot="1" noChangeAspect="1" noChangeArrowheads="1" noTextEdit="1"/>
          </p:cNvSpPr>
          <p:nvPr>
            <p:ph type="sldImg"/>
          </p:nvPr>
        </p:nvSpPr>
        <p:spPr>
          <a:ln/>
        </p:spPr>
      </p:sp>
      <p:sp>
        <p:nvSpPr>
          <p:cNvPr id="43011"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45058" name="Rectangle 1025"/>
          <p:cNvSpPr>
            <a:spLocks noGrp="1" noRot="1" noChangeAspect="1" noChangeArrowheads="1" noTextEdit="1"/>
          </p:cNvSpPr>
          <p:nvPr>
            <p:ph type="sldImg"/>
          </p:nvPr>
        </p:nvSpPr>
        <p:spPr>
          <a:ln/>
        </p:spPr>
      </p:sp>
      <p:sp>
        <p:nvSpPr>
          <p:cNvPr id="45059" name="Text Box 1026"/>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47106" name="Rectangle 1025"/>
          <p:cNvSpPr>
            <a:spLocks noGrp="1" noRot="1" noChangeAspect="1" noChangeArrowheads="1" noTextEdit="1"/>
          </p:cNvSpPr>
          <p:nvPr>
            <p:ph type="sldImg"/>
          </p:nvPr>
        </p:nvSpPr>
        <p:spPr>
          <a:ln/>
        </p:spPr>
      </p:sp>
      <p:sp>
        <p:nvSpPr>
          <p:cNvPr id="47107" name="Text Box 1026"/>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49154" name="Rectangle 1"/>
          <p:cNvSpPr>
            <a:spLocks noGrp="1" noRot="1" noChangeAspect="1" noChangeArrowheads="1" noTextEdit="1"/>
          </p:cNvSpPr>
          <p:nvPr>
            <p:ph type="sldImg"/>
          </p:nvPr>
        </p:nvSpPr>
        <p:spPr>
          <a:ln/>
        </p:spPr>
      </p:sp>
      <p:sp>
        <p:nvSpPr>
          <p:cNvPr id="49155"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1202" name="Rectangle 1"/>
          <p:cNvSpPr>
            <a:spLocks noGrp="1" noRot="1" noChangeAspect="1" noChangeArrowheads="1" noTextEdit="1"/>
          </p:cNvSpPr>
          <p:nvPr>
            <p:ph type="sldImg"/>
          </p:nvPr>
        </p:nvSpPr>
        <p:spPr>
          <a:ln/>
        </p:spPr>
      </p:sp>
      <p:sp>
        <p:nvSpPr>
          <p:cNvPr id="51203"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3250" name="Rectangle 1"/>
          <p:cNvSpPr>
            <a:spLocks noGrp="1" noRot="1" noChangeAspect="1" noChangeArrowheads="1" noTextEdit="1"/>
          </p:cNvSpPr>
          <p:nvPr>
            <p:ph type="sldImg"/>
          </p:nvPr>
        </p:nvSpPr>
        <p:spPr>
          <a:ln/>
        </p:spPr>
      </p:sp>
      <p:sp>
        <p:nvSpPr>
          <p:cNvPr id="53251"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5298" name="Rectangle 1"/>
          <p:cNvSpPr>
            <a:spLocks noGrp="1" noRot="1" noChangeAspect="1" noChangeArrowheads="1" noTextEdit="1"/>
          </p:cNvSpPr>
          <p:nvPr>
            <p:ph type="sldImg"/>
          </p:nvPr>
        </p:nvSpPr>
        <p:spPr>
          <a:ln/>
        </p:spPr>
      </p:sp>
      <p:sp>
        <p:nvSpPr>
          <p:cNvPr id="55299"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9458" name="Rectangle 1025"/>
          <p:cNvSpPr>
            <a:spLocks noGrp="1" noRot="1" noChangeAspect="1" noChangeArrowheads="1" noTextEdit="1"/>
          </p:cNvSpPr>
          <p:nvPr>
            <p:ph type="sldImg"/>
          </p:nvPr>
        </p:nvSpPr>
        <p:spPr>
          <a:ln/>
        </p:spPr>
      </p:sp>
      <p:sp>
        <p:nvSpPr>
          <p:cNvPr id="19459" name="Text Box 1026"/>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7346" name="Rectangle 1025"/>
          <p:cNvSpPr>
            <a:spLocks noGrp="1" noRot="1" noChangeAspect="1" noChangeArrowheads="1" noTextEdit="1"/>
          </p:cNvSpPr>
          <p:nvPr>
            <p:ph type="sldImg"/>
          </p:nvPr>
        </p:nvSpPr>
        <p:spPr>
          <a:ln/>
        </p:spPr>
      </p:sp>
      <p:sp>
        <p:nvSpPr>
          <p:cNvPr id="57347" name="Text Box 1026"/>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3074"/>
          <p:cNvSpPr>
            <a:spLocks noGrp="1" noRot="1" noChangeAspect="1" noChangeArrowheads="1" noTextEdit="1"/>
          </p:cNvSpPr>
          <p:nvPr>
            <p:ph type="sldImg"/>
          </p:nvPr>
        </p:nvSpPr>
        <p:spPr>
          <a:ln/>
        </p:spPr>
      </p:sp>
      <p:sp>
        <p:nvSpPr>
          <p:cNvPr id="59395" name="Rectangle 3075"/>
          <p:cNvSpPr txBox="1">
            <a:spLocks noGrp="1" noChangeArrowheads="1"/>
          </p:cNvSpPr>
          <p:nvPr>
            <p:ph type="body" idx="1"/>
          </p:nvPr>
        </p:nvSpPr>
        <p:spPr>
          <a:solidFill>
            <a:srgbClr val="FFFFFF"/>
          </a:solidFill>
          <a:ln>
            <a:solidFill>
              <a:srgbClr val="000000"/>
            </a:solidFill>
          </a:ln>
        </p:spPr>
        <p:txBody>
          <a:bodyPr/>
          <a:lstStyle/>
          <a:p>
            <a:endParaRPr lang="es-ES">
              <a:latin typeface="Times New Roman" pitchFamily="-112"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3074"/>
          <p:cNvSpPr>
            <a:spLocks noGrp="1" noRot="1" noChangeAspect="1" noChangeArrowheads="1" noTextEdit="1"/>
          </p:cNvSpPr>
          <p:nvPr>
            <p:ph type="sldImg"/>
          </p:nvPr>
        </p:nvSpPr>
        <p:spPr>
          <a:ln/>
        </p:spPr>
      </p:sp>
      <p:sp>
        <p:nvSpPr>
          <p:cNvPr id="61443" name="Rectangle 3075"/>
          <p:cNvSpPr txBox="1">
            <a:spLocks noGrp="1" noChangeArrowheads="1"/>
          </p:cNvSpPr>
          <p:nvPr>
            <p:ph type="body" idx="1"/>
          </p:nvPr>
        </p:nvSpPr>
        <p:spPr>
          <a:solidFill>
            <a:srgbClr val="FFFFFF"/>
          </a:solidFill>
          <a:ln>
            <a:solidFill>
              <a:srgbClr val="000000"/>
            </a:solidFill>
          </a:ln>
        </p:spPr>
        <p:txBody>
          <a:bodyPr/>
          <a:lstStyle/>
          <a:p>
            <a:endParaRPr lang="es-ES">
              <a:latin typeface="Times New Roman" pitchFamily="-112"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3074"/>
          <p:cNvSpPr>
            <a:spLocks noGrp="1" noRot="1" noChangeAspect="1" noChangeArrowheads="1" noTextEdit="1"/>
          </p:cNvSpPr>
          <p:nvPr>
            <p:ph type="sldImg"/>
          </p:nvPr>
        </p:nvSpPr>
        <p:spPr>
          <a:ln/>
        </p:spPr>
      </p:sp>
      <p:sp>
        <p:nvSpPr>
          <p:cNvPr id="63491" name="Rectangle 3075"/>
          <p:cNvSpPr txBox="1">
            <a:spLocks noGrp="1" noChangeArrowheads="1"/>
          </p:cNvSpPr>
          <p:nvPr>
            <p:ph type="body" idx="1"/>
          </p:nvPr>
        </p:nvSpPr>
        <p:spPr>
          <a:solidFill>
            <a:srgbClr val="FFFFFF"/>
          </a:solidFill>
          <a:ln>
            <a:solidFill>
              <a:srgbClr val="000000"/>
            </a:solidFill>
          </a:ln>
        </p:spPr>
        <p:txBody>
          <a:bodyPr/>
          <a:lstStyle/>
          <a:p>
            <a:endParaRPr lang="es-ES">
              <a:latin typeface="Times New Roman" pitchFamily="-112"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5538" name="Rectangle 1"/>
          <p:cNvSpPr>
            <a:spLocks noGrp="1" noRot="1" noChangeAspect="1" noChangeArrowheads="1" noTextEdit="1"/>
          </p:cNvSpPr>
          <p:nvPr>
            <p:ph type="sldImg"/>
          </p:nvPr>
        </p:nvSpPr>
        <p:spPr>
          <a:ln/>
        </p:spPr>
      </p:sp>
      <p:sp>
        <p:nvSpPr>
          <p:cNvPr id="65539"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9634" name="Rectangle 1"/>
          <p:cNvSpPr>
            <a:spLocks noGrp="1" noRot="1" noChangeAspect="1" noChangeArrowheads="1" noTextEdit="1"/>
          </p:cNvSpPr>
          <p:nvPr>
            <p:ph type="sldImg"/>
          </p:nvPr>
        </p:nvSpPr>
        <p:spPr>
          <a:ln/>
        </p:spPr>
      </p:sp>
      <p:sp>
        <p:nvSpPr>
          <p:cNvPr id="69635"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1682" name="Rectangle 1"/>
          <p:cNvSpPr>
            <a:spLocks noGrp="1" noRot="1" noChangeAspect="1" noChangeArrowheads="1" noTextEdit="1"/>
          </p:cNvSpPr>
          <p:nvPr>
            <p:ph type="sldImg"/>
          </p:nvPr>
        </p:nvSpPr>
        <p:spPr>
          <a:ln/>
        </p:spPr>
      </p:sp>
      <p:sp>
        <p:nvSpPr>
          <p:cNvPr id="71683"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3730" name="Rectangle 1"/>
          <p:cNvSpPr>
            <a:spLocks noGrp="1" noRot="1" noChangeAspect="1" noChangeArrowheads="1" noTextEdit="1"/>
          </p:cNvSpPr>
          <p:nvPr>
            <p:ph type="sldImg"/>
          </p:nvPr>
        </p:nvSpPr>
        <p:spPr>
          <a:ln/>
        </p:spPr>
      </p:sp>
      <p:sp>
        <p:nvSpPr>
          <p:cNvPr id="73731"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5778" name="Rectangle 1"/>
          <p:cNvSpPr>
            <a:spLocks noGrp="1" noRot="1" noChangeAspect="1" noChangeArrowheads="1" noTextEdit="1"/>
          </p:cNvSpPr>
          <p:nvPr>
            <p:ph type="sldImg"/>
          </p:nvPr>
        </p:nvSpPr>
        <p:spPr>
          <a:ln/>
        </p:spPr>
      </p:sp>
      <p:sp>
        <p:nvSpPr>
          <p:cNvPr id="75779"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1506" name="Rectangle 1"/>
          <p:cNvSpPr>
            <a:spLocks noGrp="1" noRot="1" noChangeAspect="1" noChangeArrowheads="1" noTextEdit="1"/>
          </p:cNvSpPr>
          <p:nvPr>
            <p:ph type="sldImg"/>
          </p:nvPr>
        </p:nvSpPr>
        <p:spPr>
          <a:ln/>
        </p:spPr>
      </p:sp>
      <p:sp>
        <p:nvSpPr>
          <p:cNvPr id="21507"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7826" name="Rectangle 1"/>
          <p:cNvSpPr>
            <a:spLocks noGrp="1" noRot="1" noChangeAspect="1" noChangeArrowheads="1" noTextEdit="1"/>
          </p:cNvSpPr>
          <p:nvPr>
            <p:ph type="sldImg"/>
          </p:nvPr>
        </p:nvSpPr>
        <p:spPr>
          <a:ln/>
        </p:spPr>
      </p:sp>
      <p:sp>
        <p:nvSpPr>
          <p:cNvPr id="77827"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9874" name="Rectangle 1"/>
          <p:cNvSpPr>
            <a:spLocks noGrp="1" noRot="1" noChangeAspect="1" noChangeArrowheads="1" noTextEdit="1"/>
          </p:cNvSpPr>
          <p:nvPr>
            <p:ph type="sldImg"/>
          </p:nvPr>
        </p:nvSpPr>
        <p:spPr>
          <a:ln/>
        </p:spPr>
      </p:sp>
      <p:sp>
        <p:nvSpPr>
          <p:cNvPr id="79875"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3554" name="Rectangle 1025"/>
          <p:cNvSpPr>
            <a:spLocks noGrp="1" noRot="1" noChangeAspect="1" noChangeArrowheads="1" noTextEdit="1"/>
          </p:cNvSpPr>
          <p:nvPr>
            <p:ph type="sldImg"/>
          </p:nvPr>
        </p:nvSpPr>
        <p:spPr>
          <a:ln/>
        </p:spPr>
      </p:sp>
      <p:sp>
        <p:nvSpPr>
          <p:cNvPr id="23555" name="Text Box 1026"/>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Rectangle 2050"/>
          <p:cNvSpPr>
            <a:spLocks noGrp="1" noRot="1" noChangeAspect="1" noChangeArrowheads="1" noTextEdit="1"/>
          </p:cNvSpPr>
          <p:nvPr>
            <p:ph type="sldImg"/>
          </p:nvPr>
        </p:nvSpPr>
        <p:spPr>
          <a:ln/>
        </p:spPr>
      </p:sp>
      <p:sp>
        <p:nvSpPr>
          <p:cNvPr id="100355" name="Rectangle 2051"/>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5602" name="Rectangle 1"/>
          <p:cNvSpPr>
            <a:spLocks noGrp="1" noRot="1" noChangeAspect="1" noChangeArrowheads="1" noTextEdit="1"/>
          </p:cNvSpPr>
          <p:nvPr>
            <p:ph type="sldImg"/>
          </p:nvPr>
        </p:nvSpPr>
        <p:spPr>
          <a:ln/>
        </p:spPr>
      </p:sp>
      <p:sp>
        <p:nvSpPr>
          <p:cNvPr id="25603"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2338" name="Rectangle 1"/>
          <p:cNvSpPr>
            <a:spLocks noGrp="1" noRot="1" noChangeAspect="1" noChangeArrowheads="1" noTextEdit="1"/>
          </p:cNvSpPr>
          <p:nvPr>
            <p:ph type="sldImg"/>
          </p:nvPr>
        </p:nvSpPr>
        <p:spPr>
          <a:ln/>
        </p:spPr>
      </p:sp>
      <p:sp>
        <p:nvSpPr>
          <p:cNvPr id="142339"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4386" name="Rectangle 1"/>
          <p:cNvSpPr>
            <a:spLocks noGrp="1" noRot="1" noChangeAspect="1" noChangeArrowheads="1" noTextEdit="1"/>
          </p:cNvSpPr>
          <p:nvPr>
            <p:ph type="sldImg"/>
          </p:nvPr>
        </p:nvSpPr>
        <p:spPr>
          <a:ln/>
        </p:spPr>
      </p:sp>
      <p:sp>
        <p:nvSpPr>
          <p:cNvPr id="144387"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6434" name="Rectangle 1"/>
          <p:cNvSpPr>
            <a:spLocks noGrp="1" noRot="1" noChangeAspect="1" noChangeArrowheads="1" noTextEdit="1"/>
          </p:cNvSpPr>
          <p:nvPr>
            <p:ph type="sldImg"/>
          </p:nvPr>
        </p:nvSpPr>
        <p:spPr>
          <a:ln/>
        </p:spPr>
      </p:sp>
      <p:sp>
        <p:nvSpPr>
          <p:cNvPr id="146435"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7650" name="Rectangle 1025"/>
          <p:cNvSpPr>
            <a:spLocks noGrp="1" noRot="1" noChangeAspect="1" noChangeArrowheads="1" noTextEdit="1"/>
          </p:cNvSpPr>
          <p:nvPr>
            <p:ph type="sldImg"/>
          </p:nvPr>
        </p:nvSpPr>
        <p:spPr>
          <a:ln/>
        </p:spPr>
      </p:sp>
      <p:sp>
        <p:nvSpPr>
          <p:cNvPr id="27651" name="Text Box 1026"/>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8482" name="Rectangle 1"/>
          <p:cNvSpPr>
            <a:spLocks noGrp="1" noRot="1" noChangeAspect="1" noChangeArrowheads="1" noTextEdit="1"/>
          </p:cNvSpPr>
          <p:nvPr>
            <p:ph type="sldImg"/>
          </p:nvPr>
        </p:nvSpPr>
        <p:spPr>
          <a:ln/>
        </p:spPr>
      </p:sp>
      <p:sp>
        <p:nvSpPr>
          <p:cNvPr id="148483"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50530" name="Rectangle 1"/>
          <p:cNvSpPr>
            <a:spLocks noGrp="1" noRot="1" noChangeAspect="1" noChangeArrowheads="1" noTextEdit="1"/>
          </p:cNvSpPr>
          <p:nvPr>
            <p:ph type="sldImg"/>
          </p:nvPr>
        </p:nvSpPr>
        <p:spPr>
          <a:ln/>
        </p:spPr>
      </p:sp>
      <p:sp>
        <p:nvSpPr>
          <p:cNvPr id="150531"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52578" name="Rectangle 1"/>
          <p:cNvSpPr>
            <a:spLocks noGrp="1" noRot="1" noChangeAspect="1" noChangeArrowheads="1" noTextEdit="1"/>
          </p:cNvSpPr>
          <p:nvPr>
            <p:ph type="sldImg"/>
          </p:nvPr>
        </p:nvSpPr>
        <p:spPr>
          <a:ln/>
        </p:spPr>
      </p:sp>
      <p:sp>
        <p:nvSpPr>
          <p:cNvPr id="152579"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latin typeface="Times New Roman" pitchFamily="-112"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txBox="1">
            <a:spLocks noGrp="1" noChangeArrowheads="1"/>
          </p:cNvSpPr>
          <p:nvPr>
            <p:ph type="body" idx="1"/>
          </p:nvPr>
        </p:nvSpPr>
        <p:spPr>
          <a:solidFill>
            <a:srgbClr val="FFFFFF"/>
          </a:solidFill>
          <a:ln>
            <a:solidFill>
              <a:srgbClr val="000000"/>
            </a:solidFill>
          </a:ln>
        </p:spPr>
        <p:txBody>
          <a:bodyPr/>
          <a:lstStyle/>
          <a:p>
            <a:endParaRPr lang="it-IT">
              <a:latin typeface="Times New Roman" pitchFamily="-112"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56674" name="Rectangle 1"/>
          <p:cNvSpPr>
            <a:spLocks noGrp="1" noRot="1" noChangeAspect="1" noChangeArrowheads="1" noTextEdit="1"/>
          </p:cNvSpPr>
          <p:nvPr>
            <p:ph type="sldImg"/>
          </p:nvPr>
        </p:nvSpPr>
        <p:spPr>
          <a:ln/>
        </p:spPr>
      </p:sp>
      <p:sp>
        <p:nvSpPr>
          <p:cNvPr id="156675"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9698" name="Rectangle 1"/>
          <p:cNvSpPr>
            <a:spLocks noGrp="1" noRot="1" noChangeAspect="1" noChangeArrowheads="1" noTextEdit="1"/>
          </p:cNvSpPr>
          <p:nvPr>
            <p:ph type="sldImg"/>
          </p:nvPr>
        </p:nvSpPr>
        <p:spPr>
          <a:ln/>
        </p:spPr>
      </p:sp>
      <p:sp>
        <p:nvSpPr>
          <p:cNvPr id="29699"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1746" name="Rectangle 1025"/>
          <p:cNvSpPr>
            <a:spLocks noGrp="1" noRot="1" noChangeAspect="1" noChangeArrowheads="1" noTextEdit="1"/>
          </p:cNvSpPr>
          <p:nvPr>
            <p:ph type="sldImg"/>
          </p:nvPr>
        </p:nvSpPr>
        <p:spPr>
          <a:ln/>
        </p:spPr>
      </p:sp>
      <p:sp>
        <p:nvSpPr>
          <p:cNvPr id="31747" name="Text Box 1026"/>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3794" name="Rectangle 1"/>
          <p:cNvSpPr>
            <a:spLocks noGrp="1" noRot="1" noChangeAspect="1" noChangeArrowheads="1" noTextEdit="1"/>
          </p:cNvSpPr>
          <p:nvPr>
            <p:ph type="sldImg"/>
          </p:nvPr>
        </p:nvSpPr>
        <p:spPr>
          <a:ln/>
        </p:spPr>
      </p:sp>
      <p:sp>
        <p:nvSpPr>
          <p:cNvPr id="33795" name="Text Box 2"/>
          <p:cNvSpPr txBox="1">
            <a:spLocks noGrp="1" noChangeArrowheads="1"/>
          </p:cNvSpPr>
          <p:nvPr>
            <p:ph type="body" idx="1"/>
          </p:nvPr>
        </p:nvSpPr>
        <p:spPr>
          <a:noFill/>
          <a:ln/>
        </p:spPr>
        <p:txBody>
          <a:bodyPr wrap="none" anchor="ctr"/>
          <a:lstStyle/>
          <a:p>
            <a:endParaRPr lang="it-IT">
              <a:latin typeface="Times New Roman" pitchFamily="-112"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07163" y="490538"/>
            <a:ext cx="1939925" cy="56610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685800" y="490538"/>
            <a:ext cx="5668963" cy="56610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685800" y="490538"/>
            <a:ext cx="7761288" cy="1379537"/>
          </a:xfrm>
        </p:spPr>
        <p:txBody>
          <a:bodyPr/>
          <a:lstStyle/>
          <a:p>
            <a:r>
              <a:rPr lang="it-IT" smtClean="0"/>
              <a:t>Fare clic per modificare stile</a:t>
            </a:r>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85800" y="490538"/>
            <a:ext cx="7761288" cy="56610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gli stili del testo dello schema</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685800" y="1981200"/>
            <a:ext cx="3803650" cy="4170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1850" y="1981200"/>
            <a:ext cx="3805238" cy="4170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uot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1.png"/><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90538"/>
            <a:ext cx="7761288" cy="1379537"/>
          </a:xfrm>
          <a:prstGeom prst="rect">
            <a:avLst/>
          </a:prstGeom>
          <a:noFill/>
          <a:ln w="9525">
            <a:noFill/>
            <a:miter lim="800000"/>
            <a:headEnd/>
            <a:tailEnd/>
          </a:ln>
        </p:spPr>
        <p:txBody>
          <a:bodyPr vert="horz" wrap="square" lIns="90000" tIns="46800" rIns="90000" bIns="46800" numCol="1" anchor="ctr" anchorCtr="0" compatLnSpc="1">
            <a:prstTxWarp prst="textNoShape">
              <a:avLst/>
            </a:prstTxWarp>
          </a:bodyPr>
          <a:lstStyle/>
          <a:p>
            <a:pPr lvl="0"/>
            <a:r>
              <a:rPr lang="en-GB"/>
              <a:t>Cliccate per modificare il formato del testo del titolo</a:t>
            </a:r>
          </a:p>
        </p:txBody>
      </p:sp>
      <p:sp>
        <p:nvSpPr>
          <p:cNvPr id="1027" name="Rectangle 2"/>
          <p:cNvSpPr>
            <a:spLocks noGrp="1" noChangeArrowheads="1"/>
          </p:cNvSpPr>
          <p:nvPr>
            <p:ph type="body" idx="1"/>
          </p:nvPr>
        </p:nvSpPr>
        <p:spPr bwMode="auto">
          <a:xfrm>
            <a:off x="685800" y="1981200"/>
            <a:ext cx="7761288" cy="4170363"/>
          </a:xfrm>
          <a:prstGeom prst="rect">
            <a:avLst/>
          </a:prstGeom>
          <a:noFill/>
          <a:ln w="9525">
            <a:noFill/>
            <a:miter lim="800000"/>
            <a:headEnd/>
            <a:tailEnd/>
          </a:ln>
        </p:spPr>
        <p:txBody>
          <a:bodyPr vert="horz" wrap="square" lIns="90000" tIns="46800" rIns="90000" bIns="46800" numCol="1" anchor="t" anchorCtr="0" compatLnSpc="1">
            <a:prstTxWarp prst="textNoShape">
              <a:avLst/>
            </a:prstTxWarp>
          </a:bodyPr>
          <a:lstStyle/>
          <a:p>
            <a:pPr lvl="0"/>
            <a:r>
              <a:rPr lang="en-GB"/>
              <a:t>Cliccate per modificare il formato del testo della struttura</a:t>
            </a:r>
          </a:p>
          <a:p>
            <a:pPr lvl="1"/>
            <a:r>
              <a:rPr lang="en-GB"/>
              <a:t>Secondo livello struttura</a:t>
            </a:r>
          </a:p>
          <a:p>
            <a:pPr lvl="2"/>
            <a:r>
              <a:rPr lang="en-GB"/>
              <a:t>Terzo livello struttura</a:t>
            </a:r>
          </a:p>
          <a:p>
            <a:pPr lvl="3"/>
            <a:r>
              <a:rPr lang="en-GB"/>
              <a:t>Quarto livello struttura</a:t>
            </a:r>
          </a:p>
          <a:p>
            <a:pPr lvl="4"/>
            <a:r>
              <a:rPr lang="en-GB"/>
              <a:t>Quinto livello struttura</a:t>
            </a:r>
          </a:p>
          <a:p>
            <a:pPr lvl="4"/>
            <a:r>
              <a:rPr lang="en-GB"/>
              <a:t>Sesto livello struttura</a:t>
            </a:r>
          </a:p>
          <a:p>
            <a:pPr lvl="4"/>
            <a:r>
              <a:rPr lang="en-GB"/>
              <a:t>Settimo livello struttura</a:t>
            </a:r>
          </a:p>
          <a:p>
            <a:pPr lvl="4"/>
            <a:r>
              <a:rPr lang="en-GB"/>
              <a:t>Ottavo livello struttura</a:t>
            </a:r>
          </a:p>
          <a:p>
            <a:pPr lvl="4"/>
            <a:r>
              <a:rPr lang="en-GB"/>
              <a:t>Nono livello struttura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12" charset="0"/>
          <a:ea typeface="HG Mincho Light J" charset="0"/>
          <a:cs typeface="HG Mincho Light J" charset="0"/>
        </a:defRPr>
      </a:lvl2pPr>
      <a:lvl3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12" charset="0"/>
          <a:ea typeface="HG Mincho Light J" charset="0"/>
          <a:cs typeface="HG Mincho Light J" charset="0"/>
        </a:defRPr>
      </a:lvl3pPr>
      <a:lvl4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12" charset="0"/>
          <a:ea typeface="HG Mincho Light J" charset="0"/>
          <a:cs typeface="HG Mincho Light J" charset="0"/>
        </a:defRPr>
      </a:lvl4pPr>
      <a:lvl5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12" charset="0"/>
          <a:ea typeface="HG Mincho Light J" charset="0"/>
          <a:cs typeface="HG Mincho Light J" charset="0"/>
        </a:defRPr>
      </a:lvl5pPr>
      <a:lvl6pPr marL="457200" algn="l" defTabSz="449263" rtl="0" fontAlgn="base">
        <a:spcBef>
          <a:spcPct val="0"/>
        </a:spcBef>
        <a:spcAft>
          <a:spcPct val="0"/>
        </a:spcAft>
        <a:buClr>
          <a:srgbClr val="000000"/>
        </a:buClr>
        <a:buSzPct val="100000"/>
        <a:buFont typeface="Times" pitchFamily="-106" charset="0"/>
        <a:defRPr sz="4400">
          <a:solidFill>
            <a:srgbClr val="000000"/>
          </a:solidFill>
          <a:latin typeface="Times New Roman" pitchFamily="-106" charset="0"/>
          <a:ea typeface="ＭＳ Ｐゴシック" pitchFamily="-106" charset="-128"/>
        </a:defRPr>
      </a:lvl6pPr>
      <a:lvl7pPr marL="914400" algn="l" defTabSz="449263" rtl="0" fontAlgn="base">
        <a:spcBef>
          <a:spcPct val="0"/>
        </a:spcBef>
        <a:spcAft>
          <a:spcPct val="0"/>
        </a:spcAft>
        <a:buClr>
          <a:srgbClr val="000000"/>
        </a:buClr>
        <a:buSzPct val="100000"/>
        <a:buFont typeface="Times" pitchFamily="-106" charset="0"/>
        <a:defRPr sz="4400">
          <a:solidFill>
            <a:srgbClr val="000000"/>
          </a:solidFill>
          <a:latin typeface="Times New Roman" pitchFamily="-106" charset="0"/>
          <a:ea typeface="ＭＳ Ｐゴシック" pitchFamily="-106" charset="-128"/>
        </a:defRPr>
      </a:lvl7pPr>
      <a:lvl8pPr marL="1371600" algn="l" defTabSz="449263" rtl="0" fontAlgn="base">
        <a:spcBef>
          <a:spcPct val="0"/>
        </a:spcBef>
        <a:spcAft>
          <a:spcPct val="0"/>
        </a:spcAft>
        <a:buClr>
          <a:srgbClr val="000000"/>
        </a:buClr>
        <a:buSzPct val="100000"/>
        <a:buFont typeface="Times" pitchFamily="-106" charset="0"/>
        <a:defRPr sz="4400">
          <a:solidFill>
            <a:srgbClr val="000000"/>
          </a:solidFill>
          <a:latin typeface="Times New Roman" pitchFamily="-106" charset="0"/>
          <a:ea typeface="ＭＳ Ｐゴシック" pitchFamily="-106" charset="-128"/>
        </a:defRPr>
      </a:lvl8pPr>
      <a:lvl9pPr marL="1828800" algn="l" defTabSz="449263" rtl="0" fontAlgn="base">
        <a:spcBef>
          <a:spcPct val="0"/>
        </a:spcBef>
        <a:spcAft>
          <a:spcPct val="0"/>
        </a:spcAft>
        <a:buClr>
          <a:srgbClr val="000000"/>
        </a:buClr>
        <a:buSzPct val="100000"/>
        <a:buFont typeface="Times" pitchFamily="-106" charset="0"/>
        <a:defRPr sz="4400">
          <a:solidFill>
            <a:srgbClr val="000000"/>
          </a:solidFill>
          <a:latin typeface="Times New Roman" pitchFamily="-106" charset="0"/>
          <a:ea typeface="ＭＳ Ｐゴシック" pitchFamily="-106" charset="-128"/>
        </a:defRPr>
      </a:lvl9pPr>
    </p:titleStyle>
    <p:bodyStyle>
      <a:lvl1pPr marL="331788" indent="-331788" algn="l" defTabSz="449263" rtl="0" eaLnBrk="0" fontAlgn="base" hangingPunct="0">
        <a:spcBef>
          <a:spcPts val="713"/>
        </a:spcBef>
        <a:spcAft>
          <a:spcPct val="0"/>
        </a:spcAft>
        <a:buClr>
          <a:srgbClr val="000000"/>
        </a:buClr>
        <a:buSzPct val="100000"/>
        <a:buFont typeface="Times" pitchFamily="-112" charset="0"/>
        <a:buChar char="•"/>
        <a:defRPr sz="3200">
          <a:solidFill>
            <a:srgbClr val="000000"/>
          </a:solidFill>
          <a:latin typeface="+mn-lt"/>
          <a:ea typeface="+mn-ea"/>
          <a:cs typeface="+mn-cs"/>
        </a:defRPr>
      </a:lvl1pPr>
      <a:lvl2pPr marL="731838" indent="-274638" algn="l" defTabSz="449263" rtl="0" eaLnBrk="0" fontAlgn="base" hangingPunct="0">
        <a:spcBef>
          <a:spcPts val="613"/>
        </a:spcBef>
        <a:spcAft>
          <a:spcPct val="0"/>
        </a:spcAft>
        <a:buClr>
          <a:srgbClr val="000000"/>
        </a:buClr>
        <a:buSzPct val="100000"/>
        <a:buFont typeface="Times" pitchFamily="-112" charset="0"/>
        <a:buChar char="–"/>
        <a:defRPr sz="2800">
          <a:solidFill>
            <a:srgbClr val="000000"/>
          </a:solidFill>
          <a:latin typeface="+mn-lt"/>
          <a:ea typeface="+mn-ea"/>
          <a:cs typeface="+mn-cs"/>
        </a:defRPr>
      </a:lvl2pPr>
      <a:lvl3pPr marL="1143000" indent="-228600" algn="l" defTabSz="449263" rtl="0" eaLnBrk="0" fontAlgn="base" hangingPunct="0">
        <a:spcBef>
          <a:spcPts val="513"/>
        </a:spcBef>
        <a:spcAft>
          <a:spcPct val="0"/>
        </a:spcAft>
        <a:buClr>
          <a:srgbClr val="000000"/>
        </a:buClr>
        <a:buSzPct val="100000"/>
        <a:buFont typeface="Times" pitchFamily="-112" charset="0"/>
        <a:buChar char="•"/>
        <a:defRPr sz="2400">
          <a:solidFill>
            <a:srgbClr val="000000"/>
          </a:solidFill>
          <a:latin typeface="+mn-lt"/>
          <a:ea typeface="+mn-ea"/>
          <a:cs typeface="+mn-cs"/>
        </a:defRPr>
      </a:lvl3pPr>
      <a:lvl4pPr marL="1600200" indent="-228600" algn="l" defTabSz="449263" rtl="0" eaLnBrk="0" fontAlgn="base" hangingPunct="0">
        <a:spcBef>
          <a:spcPts val="413"/>
        </a:spcBef>
        <a:spcAft>
          <a:spcPct val="0"/>
        </a:spcAft>
        <a:buClr>
          <a:srgbClr val="000000"/>
        </a:buClr>
        <a:buSzPct val="100000"/>
        <a:buFont typeface="Times" pitchFamily="-112" charset="0"/>
        <a:buChar char="–"/>
        <a:defRPr sz="2000">
          <a:solidFill>
            <a:srgbClr val="000000"/>
          </a:solidFill>
          <a:latin typeface="+mn-lt"/>
          <a:ea typeface="+mn-ea"/>
          <a:cs typeface="+mn-cs"/>
        </a:defRPr>
      </a:lvl4pPr>
      <a:lvl5pPr marL="2057400" indent="-228600" algn="l" defTabSz="449263" rtl="0" eaLnBrk="0" fontAlgn="base" hangingPunct="0">
        <a:spcBef>
          <a:spcPts val="413"/>
        </a:spcBef>
        <a:spcAft>
          <a:spcPct val="0"/>
        </a:spcAft>
        <a:buClr>
          <a:srgbClr val="000000"/>
        </a:buClr>
        <a:buSzPct val="100000"/>
        <a:buFont typeface="Times" pitchFamily="-112" charset="0"/>
        <a:buChar char="»"/>
        <a:defRPr sz="2000">
          <a:solidFill>
            <a:srgbClr val="000000"/>
          </a:solidFill>
          <a:latin typeface="+mn-lt"/>
          <a:ea typeface="+mn-ea"/>
          <a:cs typeface="+mn-cs"/>
        </a:defRPr>
      </a:lvl5pPr>
      <a:lvl6pPr marL="2514600" indent="-228600" algn="l" defTabSz="449263" rtl="0" fontAlgn="base">
        <a:spcBef>
          <a:spcPts val="413"/>
        </a:spcBef>
        <a:spcAft>
          <a:spcPct val="0"/>
        </a:spcAft>
        <a:buClr>
          <a:srgbClr val="000000"/>
        </a:buClr>
        <a:buSzPct val="100000"/>
        <a:buFont typeface="Times" pitchFamily="-106" charset="0"/>
        <a:buChar char="»"/>
        <a:defRPr sz="2000">
          <a:solidFill>
            <a:srgbClr val="000000"/>
          </a:solidFill>
          <a:latin typeface="+mn-lt"/>
          <a:ea typeface="+mn-ea"/>
          <a:cs typeface="+mn-cs"/>
        </a:defRPr>
      </a:lvl6pPr>
      <a:lvl7pPr marL="2971800" indent="-228600" algn="l" defTabSz="449263" rtl="0" fontAlgn="base">
        <a:spcBef>
          <a:spcPts val="413"/>
        </a:spcBef>
        <a:spcAft>
          <a:spcPct val="0"/>
        </a:spcAft>
        <a:buClr>
          <a:srgbClr val="000000"/>
        </a:buClr>
        <a:buSzPct val="100000"/>
        <a:buFont typeface="Times" pitchFamily="-106" charset="0"/>
        <a:buChar char="»"/>
        <a:defRPr sz="2000">
          <a:solidFill>
            <a:srgbClr val="000000"/>
          </a:solidFill>
          <a:latin typeface="+mn-lt"/>
          <a:ea typeface="+mn-ea"/>
          <a:cs typeface="+mn-cs"/>
        </a:defRPr>
      </a:lvl7pPr>
      <a:lvl8pPr marL="3429000" indent="-228600" algn="l" defTabSz="449263" rtl="0" fontAlgn="base">
        <a:spcBef>
          <a:spcPts val="413"/>
        </a:spcBef>
        <a:spcAft>
          <a:spcPct val="0"/>
        </a:spcAft>
        <a:buClr>
          <a:srgbClr val="000000"/>
        </a:buClr>
        <a:buSzPct val="100000"/>
        <a:buFont typeface="Times" pitchFamily="-106" charset="0"/>
        <a:buChar char="»"/>
        <a:defRPr sz="2000">
          <a:solidFill>
            <a:srgbClr val="000000"/>
          </a:solidFill>
          <a:latin typeface="+mn-lt"/>
          <a:ea typeface="+mn-ea"/>
          <a:cs typeface="+mn-cs"/>
        </a:defRPr>
      </a:lvl8pPr>
      <a:lvl9pPr marL="3886200" indent="-228600" algn="l" defTabSz="449263" rtl="0" fontAlgn="base">
        <a:spcBef>
          <a:spcPts val="413"/>
        </a:spcBef>
        <a:spcAft>
          <a:spcPct val="0"/>
        </a:spcAft>
        <a:buClr>
          <a:srgbClr val="000000"/>
        </a:buClr>
        <a:buSzPct val="100000"/>
        <a:buFont typeface="Times" pitchFamily="-106" charset="0"/>
        <a:buChar char="»"/>
        <a:defRPr sz="2000">
          <a:solidFill>
            <a:srgbClr val="000000"/>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2.jpeg"/><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4" Type="http://schemas.openxmlformats.org/officeDocument/2006/relationships/image" Target="../media/image5.png"/><Relationship Id="rId5" Type="http://schemas.openxmlformats.org/officeDocument/2006/relationships/image" Target="../media/image6.jpeg"/><Relationship Id="rId7" Type="http://schemas.openxmlformats.org/officeDocument/2006/relationships/image" Target="../media/image8.jpeg"/><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png"/><Relationship Id="rId6" Type="http://schemas.openxmlformats.org/officeDocument/2006/relationships/image" Target="../media/image7.jpeg"/></Relationships>
</file>

<file path=ppt/slides/_rels/slide13.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video" Target="file://localhost/Users/Alberto/Desktop/Presentazioni%202012/Pres_%20Ganimede_2012_ENG/Model%202.AVI" TargetMode="External"/><Relationship Id="rId2" Type="http://schemas.openxmlformats.org/officeDocument/2006/relationships/slideLayout" Target="../slideLayouts/slideLayout13.xml"/><Relationship Id="rId3" Type="http://schemas.openxmlformats.org/officeDocument/2006/relationships/image" Target="../media/image9.jpeg"/></Relationships>
</file>

<file path=ppt/slides/_rels/slide14.xml.rels><?xml version="1.0" encoding="UTF-8" standalone="yes"?>
<Relationships xmlns="http://schemas.openxmlformats.org/package/2006/relationships"><Relationship Id="rId6" Type="http://schemas.openxmlformats.org/officeDocument/2006/relationships/image" Target="../media/image12.png"/><Relationship Id="rId4" Type="http://schemas.openxmlformats.org/officeDocument/2006/relationships/image" Target="../media/image1.png"/><Relationship Id="rId1" Type="http://schemas.openxmlformats.org/officeDocument/2006/relationships/video" Target="file://localhost/Users/Alberto/Desktop/Presentazioni%202012/Pres_%20Ganimede_2012_ENG/Filmato%201.mpg" TargetMode="External"/><Relationship Id="rId2" Type="http://schemas.openxmlformats.org/officeDocument/2006/relationships/slideLayout" Target="../slideLayouts/slideLayout12.xml"/><Relationship Id="rId3" Type="http://schemas.openxmlformats.org/officeDocument/2006/relationships/notesSlide" Target="../notesSlides/notesSlide13.xml"/><Relationship Id="rId5" Type="http://schemas.openxmlformats.org/officeDocument/2006/relationships/image" Target="../media/image11.jpe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4" Type="http://schemas.openxmlformats.org/officeDocument/2006/relationships/image" Target="../media/image13.jpeg"/><Relationship Id="rId5" Type="http://schemas.openxmlformats.org/officeDocument/2006/relationships/image" Target="../media/image14.jpeg"/><Relationship Id="rId7" Type="http://schemas.openxmlformats.org/officeDocument/2006/relationships/slide" Target="slide71.xml"/><Relationship Id="rId1" Type="http://schemas.openxmlformats.org/officeDocument/2006/relationships/slideLayout" Target="../slideLayouts/slideLayout12.xml"/><Relationship Id="rId2" Type="http://schemas.openxmlformats.org/officeDocument/2006/relationships/notesSlide" Target="../notesSlides/notesSlide14.xml"/><Relationship Id="rId9" Type="http://schemas.openxmlformats.org/officeDocument/2006/relationships/slide" Target="slide70.xml"/><Relationship Id="rId3" Type="http://schemas.openxmlformats.org/officeDocument/2006/relationships/image" Target="../media/image1.png"/><Relationship Id="rId6" Type="http://schemas.openxmlformats.org/officeDocument/2006/relationships/image" Target="../media/image15.jpeg"/></Relationships>
</file>

<file path=ppt/slides/_rels/slide16.xml.rels><?xml version="1.0" encoding="UTF-8" standalone="yes"?>
<Relationships xmlns="http://schemas.openxmlformats.org/package/2006/relationships"><Relationship Id="rId6" Type="http://schemas.openxmlformats.org/officeDocument/2006/relationships/image" Target="../media/image19.jpeg"/><Relationship Id="rId4" Type="http://schemas.openxmlformats.org/officeDocument/2006/relationships/image" Target="../media/image17.jpeg"/><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png"/><Relationship Id="rId5" Type="http://schemas.openxmlformats.org/officeDocument/2006/relationships/image" Target="../media/image18.jpeg"/></Relationships>
</file>

<file path=ppt/slides/_rels/slide17.xml.rels><?xml version="1.0" encoding="UTF-8" standalone="yes"?>
<Relationships xmlns="http://schemas.openxmlformats.org/package/2006/relationships"><Relationship Id="rId4" Type="http://schemas.openxmlformats.org/officeDocument/2006/relationships/image" Target="../media/image1.png"/><Relationship Id="rId5" Type="http://schemas.openxmlformats.org/officeDocument/2006/relationships/image" Target="../media/image20.png"/><Relationship Id="rId7" Type="http://schemas.openxmlformats.org/officeDocument/2006/relationships/image" Target="../media/image21.jpeg"/><Relationship Id="rId1" Type="http://schemas.openxmlformats.org/officeDocument/2006/relationships/video" Target="file://localhost/Users/Alberto/Desktop/Presentazioni%202012/Pres_%20Ganimede_2012_ENG/Filmato%202.mpg" TargetMode="External"/><Relationship Id="rId2" Type="http://schemas.openxmlformats.org/officeDocument/2006/relationships/slideLayout" Target="../slideLayouts/slideLayout12.xml"/><Relationship Id="rId3" Type="http://schemas.openxmlformats.org/officeDocument/2006/relationships/notesSlide" Target="../notesSlides/notesSlide16.xml"/><Relationship Id="rId6" Type="http://schemas.openxmlformats.org/officeDocument/2006/relationships/image" Target="../media/image19.jpeg"/></Relationships>
</file>

<file path=ppt/slides/_rels/slide18.xml.rels><?xml version="1.0" encoding="UTF-8" standalone="yes"?>
<Relationships xmlns="http://schemas.openxmlformats.org/package/2006/relationships"><Relationship Id="rId4" Type="http://schemas.openxmlformats.org/officeDocument/2006/relationships/image" Target="../media/image22.jpeg"/><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png"/><Relationship Id="rId5"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6" Type="http://schemas.openxmlformats.org/officeDocument/2006/relationships/image" Target="../media/image24.png"/><Relationship Id="rId4" Type="http://schemas.openxmlformats.org/officeDocument/2006/relationships/image" Target="../media/image1.png"/><Relationship Id="rId1" Type="http://schemas.openxmlformats.org/officeDocument/2006/relationships/video" Target="file://localhost/Users/Alberto/Desktop/Presentazioni%202012/Pres_%20Ganimede_2012_ENG/Filmato%203.mpg" TargetMode="External"/><Relationship Id="rId2" Type="http://schemas.openxmlformats.org/officeDocument/2006/relationships/slideLayout" Target="../slideLayouts/slideLayout12.xml"/><Relationship Id="rId3" Type="http://schemas.openxmlformats.org/officeDocument/2006/relationships/notesSlide" Target="../notesSlides/notesSlide19.xml"/><Relationship Id="rId5" Type="http://schemas.openxmlformats.org/officeDocument/2006/relationships/image" Target="../media/image19.jpeg"/></Relationships>
</file>

<file path=ppt/slides/_rels/slide21.xml.rels><?xml version="1.0" encoding="UTF-8" standalone="yes"?>
<Relationships xmlns="http://schemas.openxmlformats.org/package/2006/relationships"><Relationship Id="rId4" Type="http://schemas.openxmlformats.org/officeDocument/2006/relationships/image" Target="../media/image25.jpeg"/><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2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2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2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4" Type="http://schemas.openxmlformats.org/officeDocument/2006/relationships/image" Target="../media/image29.jpeg"/><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image" Target="../media/image30.jpeg"/><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1.png"/><Relationship Id="rId5" Type="http://schemas.openxmlformats.org/officeDocument/2006/relationships/image" Target="../media/image31.jpeg"/></Relationships>
</file>

<file path=ppt/slides/_rels/slide31.xml.rels><?xml version="1.0" encoding="UTF-8" standalone="yes"?>
<Relationships xmlns="http://schemas.openxmlformats.org/package/2006/relationships"><Relationship Id="rId4" Type="http://schemas.openxmlformats.org/officeDocument/2006/relationships/image" Target="../media/image30.jpeg"/><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6" Type="http://schemas.openxmlformats.org/officeDocument/2006/relationships/image" Target="../media/image16.png"/><Relationship Id="rId4" Type="http://schemas.openxmlformats.org/officeDocument/2006/relationships/image" Target="../media/image32.jpeg"/><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1.png"/><Relationship Id="rId5" Type="http://schemas.openxmlformats.org/officeDocument/2006/relationships/slide" Target="slide7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3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34.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3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3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4" Type="http://schemas.openxmlformats.org/officeDocument/2006/relationships/image" Target="../media/image38.jpeg"/><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7.jpeg"/><Relationship Id="rId5" Type="http://schemas.openxmlformats.org/officeDocument/2006/relationships/image" Target="../media/image39.jpeg"/></Relationships>
</file>

<file path=ppt/slides/_rels/slide38.xml.rels><?xml version="1.0" encoding="UTF-8" standalone="yes"?>
<Relationships xmlns="http://schemas.openxmlformats.org/package/2006/relationships"><Relationship Id="rId4" Type="http://schemas.openxmlformats.org/officeDocument/2006/relationships/image" Target="../media/image41.jpeg"/><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0.jpeg"/></Relationships>
</file>

<file path=ppt/slides/_rels/slide39.xml.rels><?xml version="1.0" encoding="UTF-8" standalone="yes"?>
<Relationships xmlns="http://schemas.openxmlformats.org/package/2006/relationships"><Relationship Id="rId4" Type="http://schemas.openxmlformats.org/officeDocument/2006/relationships/image" Target="../media/image43.jpeg"/><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4" Type="http://schemas.openxmlformats.org/officeDocument/2006/relationships/image" Target="../media/image45.jpeg"/><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44.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4" Type="http://schemas.openxmlformats.org/officeDocument/2006/relationships/image" Target="../media/image47.jpeg"/><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46.wmf"/></Relationships>
</file>

<file path=ppt/slides/_rels/slide43.xml.rels><?xml version="1.0" encoding="UTF-8" standalone="yes"?>
<Relationships xmlns="http://schemas.openxmlformats.org/package/2006/relationships"><Relationship Id="rId4" Type="http://schemas.openxmlformats.org/officeDocument/2006/relationships/image" Target="../media/image48.jpeg"/><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46.wmf"/></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3" Type="http://schemas.openxmlformats.org/officeDocument/2006/relationships/image" Target="../media/image50.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3" Type="http://schemas.openxmlformats.org/officeDocument/2006/relationships/image" Target="../media/image5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4" Type="http://schemas.openxmlformats.org/officeDocument/2006/relationships/image" Target="../media/image53.jpeg"/><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52.jpeg"/></Relationships>
</file>

<file path=ppt/slides/_rels/slide48.xml.rels><?xml version="1.0" encoding="UTF-8" standalone="yes"?>
<Relationships xmlns="http://schemas.openxmlformats.org/package/2006/relationships"><Relationship Id="rId4" Type="http://schemas.openxmlformats.org/officeDocument/2006/relationships/image" Target="../media/image55.jpeg"/><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54.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3" Type="http://schemas.openxmlformats.org/officeDocument/2006/relationships/image" Target="../media/image5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50.xml.rels><?xml version="1.0" encoding="UTF-8" standalone="yes"?>
<Relationships xmlns="http://schemas.openxmlformats.org/package/2006/relationships"><Relationship Id="rId4" Type="http://schemas.openxmlformats.org/officeDocument/2006/relationships/image" Target="../media/image58.jpeg"/><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57.jpeg"/></Relationships>
</file>

<file path=ppt/slides/_rels/slide51.xml.rels><?xml version="1.0" encoding="UTF-8" standalone="yes"?>
<Relationships xmlns="http://schemas.openxmlformats.org/package/2006/relationships"><Relationship Id="rId4" Type="http://schemas.openxmlformats.org/officeDocument/2006/relationships/image" Target="../media/image60.jpeg"/><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59.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3" Type="http://schemas.openxmlformats.org/officeDocument/2006/relationships/image" Target="../media/image6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3" Type="http://schemas.openxmlformats.org/officeDocument/2006/relationships/image" Target="../media/image62.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3" Type="http://schemas.openxmlformats.org/officeDocument/2006/relationships/image" Target="../media/image63.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3" Type="http://schemas.openxmlformats.org/officeDocument/2006/relationships/image" Target="../media/image64.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3" Type="http://schemas.openxmlformats.org/officeDocument/2006/relationships/image" Target="../media/image65.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3" Type="http://schemas.openxmlformats.org/officeDocument/2006/relationships/image" Target="../media/image66.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2.jpeg"/><Relationship Id="rId3" Type="http://schemas.openxmlformats.org/officeDocument/2006/relationships/image" Target="../media/image7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4.jpeg"/><Relationship Id="rId3" Type="http://schemas.openxmlformats.org/officeDocument/2006/relationships/image" Target="../media/image7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6.jpeg"/><Relationship Id="rId3" Type="http://schemas.openxmlformats.org/officeDocument/2006/relationships/image" Target="../media/image7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4" Type="http://schemas.openxmlformats.org/officeDocument/2006/relationships/image" Target="../media/image79.jpeg"/><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78.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7.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8.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9.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4" Type="http://schemas.openxmlformats.org/officeDocument/2006/relationships/image" Target="../media/image14.jpeg"/><Relationship Id="rId5" Type="http://schemas.openxmlformats.org/officeDocument/2006/relationships/slide" Target="slide15.xml"/><Relationship Id="rId7" Type="http://schemas.openxmlformats.org/officeDocument/2006/relationships/image" Target="../media/image80.png"/><Relationship Id="rId1" Type="http://schemas.openxmlformats.org/officeDocument/2006/relationships/video" Target="file://localhost/Users/Alberto/Desktop/Presentazioni%202012/Pres_%20Ganimede_2012_ENG/Filmato%204.mpg" TargetMode="External"/><Relationship Id="rId2" Type="http://schemas.openxmlformats.org/officeDocument/2006/relationships/slideLayout" Target="../slideLayouts/slideLayout12.xml"/><Relationship Id="rId3" Type="http://schemas.openxmlformats.org/officeDocument/2006/relationships/notesSlide" Target="../notesSlides/notesSlide60.xml"/><Relationship Id="rId6" Type="http://schemas.openxmlformats.org/officeDocument/2006/relationships/slide" Target="slide73.xml"/></Relationships>
</file>

<file path=ppt/slides/_rels/slide71.xml.rels><?xml version="1.0" encoding="UTF-8" standalone="yes"?>
<Relationships xmlns="http://schemas.openxmlformats.org/package/2006/relationships"><Relationship Id="rId6" Type="http://schemas.openxmlformats.org/officeDocument/2006/relationships/image" Target="../media/image81.png"/><Relationship Id="rId4" Type="http://schemas.openxmlformats.org/officeDocument/2006/relationships/image" Target="../media/image15.jpeg"/><Relationship Id="rId1" Type="http://schemas.openxmlformats.org/officeDocument/2006/relationships/video" Target="file://localhost/Users/Alberto/Desktop/Presentazioni%202012/Pres_%20Ganimede_2012_ENG/Filmato%205.mpg" TargetMode="External"/><Relationship Id="rId2" Type="http://schemas.openxmlformats.org/officeDocument/2006/relationships/slideLayout" Target="../slideLayouts/slideLayout12.xml"/><Relationship Id="rId3" Type="http://schemas.openxmlformats.org/officeDocument/2006/relationships/notesSlide" Target="../notesSlides/notesSlide61.xml"/><Relationship Id="rId5" Type="http://schemas.openxmlformats.org/officeDocument/2006/relationships/slide" Target="slide15.xml"/></Relationships>
</file>

<file path=ppt/slides/_rels/slide72.xml.rels><?xml version="1.0" encoding="UTF-8" standalone="yes"?>
<Relationships xmlns="http://schemas.openxmlformats.org/package/2006/relationships"><Relationship Id="rId6" Type="http://schemas.openxmlformats.org/officeDocument/2006/relationships/image" Target="../media/image82.png"/><Relationship Id="rId4" Type="http://schemas.openxmlformats.org/officeDocument/2006/relationships/image" Target="../media/image32.jpeg"/><Relationship Id="rId1" Type="http://schemas.openxmlformats.org/officeDocument/2006/relationships/video" Target="file://localhost/Users/Alberto/Desktop/Presentazioni%202012/Pres_%20Ganimede_2012_ENG/macerazione%20bianco%20lunga.mov" TargetMode="External"/><Relationship Id="rId2" Type="http://schemas.openxmlformats.org/officeDocument/2006/relationships/slideLayout" Target="../slideLayouts/slideLayout12.xml"/><Relationship Id="rId3" Type="http://schemas.openxmlformats.org/officeDocument/2006/relationships/notesSlide" Target="../notesSlides/notesSlide62.xml"/><Relationship Id="rId5" Type="http://schemas.openxmlformats.org/officeDocument/2006/relationships/slide" Target="slide32.xml"/></Relationships>
</file>

<file path=ppt/slides/_rels/slide73.xml.rels><?xml version="1.0" encoding="UTF-8" standalone="yes"?>
<Relationships xmlns="http://schemas.openxmlformats.org/package/2006/relationships"><Relationship Id="rId4" Type="http://schemas.openxmlformats.org/officeDocument/2006/relationships/slide" Target="slide15.xml"/><Relationship Id="rId1" Type="http://schemas.openxmlformats.org/officeDocument/2006/relationships/slideLayout" Target="../slideLayouts/slideLayout1.xml"/><Relationship Id="rId2" Type="http://schemas.openxmlformats.org/officeDocument/2006/relationships/notesSlide" Target="../notesSlides/notesSlide63.xml"/><Relationship Id="rId3" Type="http://schemas.openxmlformats.org/officeDocument/2006/relationships/image" Target="../media/image83.jpeg"/></Relationships>
</file>

<file path=ppt/slides/_rels/slide74.xml.rels><?xml version="1.0" encoding="UTF-8" standalone="yes"?>
<Relationships xmlns="http://schemas.openxmlformats.org/package/2006/relationships"><Relationship Id="rId4" Type="http://schemas.openxmlformats.org/officeDocument/2006/relationships/image" Target="../media/image2.jpeg"/><Relationship Id="rId1" Type="http://schemas.openxmlformats.org/officeDocument/2006/relationships/slideLayout" Target="../slideLayouts/slideLayout12.xml"/><Relationship Id="rId2" Type="http://schemas.openxmlformats.org/officeDocument/2006/relationships/notesSlide" Target="../notesSlides/notesSlide64.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4"/>
          <a:srcRect/>
          <a:stretch>
            <a:fillRect/>
          </a:stretch>
        </p:blipFill>
        <p:spPr bwMode="auto">
          <a:xfrm>
            <a:off x="0" y="-3175"/>
            <a:ext cx="9145588" cy="686593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a:xfrm>
            <a:off x="6553200" y="1066800"/>
            <a:ext cx="2590800" cy="50069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rgbClr val="808080"/>
                </a:solidFill>
                <a:latin typeface="Verdana" pitchFamily="-112" charset="0"/>
              </a:rPr>
              <a:t>RY</a:t>
            </a:r>
          </a:p>
        </p:txBody>
      </p:sp>
      <p:sp>
        <p:nvSpPr>
          <p:cNvPr id="34819"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2.Extraction.</a:t>
            </a:r>
          </a:p>
        </p:txBody>
      </p:sp>
      <p:sp>
        <p:nvSpPr>
          <p:cNvPr id="34820" name="Text Box 3"/>
          <p:cNvSpPr txBox="1">
            <a:spLocks noChangeArrowheads="1"/>
          </p:cNvSpPr>
          <p:nvPr/>
        </p:nvSpPr>
        <p:spPr bwMode="auto">
          <a:xfrm>
            <a:off x="304800" y="1295400"/>
            <a:ext cx="6248400" cy="4938713"/>
          </a:xfrm>
          <a:prstGeom prst="rect">
            <a:avLst/>
          </a:prstGeom>
          <a:noFill/>
          <a:ln w="9525">
            <a:noFill/>
            <a:miter lim="800000"/>
            <a:headEnd/>
            <a:tailEnd/>
          </a:ln>
        </p:spPr>
        <p:txBody>
          <a:bodyPr lIns="90000" tIns="46800" rIns="90000" bIns="46800">
            <a:prstTxWarp prst="textNoShape">
              <a:avLst/>
            </a:prstTxWarp>
            <a:spAutoFit/>
          </a:bodyPr>
          <a:lstStyle/>
          <a:p>
            <a:pPr>
              <a:lnSpc>
                <a:spcPts val="15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THE MAIN TRADITIONAL SYSTEMS AND THEIR ACTION ON THE CAP OF MARC </a:t>
            </a:r>
          </a:p>
          <a:p>
            <a:pPr>
              <a:lnSpc>
                <a:spcPct val="101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500" b="1">
              <a:solidFill>
                <a:srgbClr val="80060D"/>
              </a:solidFill>
              <a:latin typeface="Verdana" pitchFamily="-112" charset="0"/>
            </a:endParaRPr>
          </a:p>
          <a:p>
            <a:pPr>
              <a:lnSpc>
                <a:spcPct val="101000"/>
              </a:lnSpc>
              <a:spcBef>
                <a:spcPts val="10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 PUMPING OVER</a:t>
            </a:r>
          </a:p>
          <a:p>
            <a:pPr>
              <a:lnSpc>
                <a:spcPct val="101000"/>
              </a:lnSpc>
              <a:spcBef>
                <a:spcPts val="68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solidFill>
                  <a:srgbClr val="80060D"/>
                </a:solidFill>
                <a:latin typeface="Verdana" pitchFamily="-112" charset="0"/>
              </a:rPr>
              <a:t>The liquid below the cap is pumped and sprinkled on top of the cap to wet the marc.</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ea typeface="Verdana" pitchFamily="-112" charset="0"/>
                <a:cs typeface="Verdana" pitchFamily="-112" charset="0"/>
              </a:rPr>
              <a:t>Drawbacks:</a:t>
            </a:r>
            <a:r>
              <a:rPr lang="en-GB" sz="800">
                <a:solidFill>
                  <a:srgbClr val="80060D"/>
                </a:solidFill>
                <a:latin typeface="Verdana" pitchFamily="-112" charset="0"/>
                <a:ea typeface="Verdana" pitchFamily="-112" charset="0"/>
                <a:cs typeface="Verdana" pitchFamily="-112" charset="0"/>
              </a:rPr>
              <a:t> the liquid is overexposed to uncontrolled environmental conditions; some of the marc gets minced up in the pump; the liquid runs through preferential paths and cannot affect the whole mass;abnormal fermentation (reduction process) in some dry and compacted parts of the cap; even temperature in the whole mass is difficult to obtain</a:t>
            </a:r>
            <a:r>
              <a:rPr lang="en-GB" sz="800">
                <a:solidFill>
                  <a:srgbClr val="80060D"/>
                </a:solidFill>
                <a:latin typeface="Verdana" pitchFamily="-112" charset="0"/>
              </a:rPr>
              <a:t>.</a:t>
            </a:r>
          </a:p>
          <a:p>
            <a:pPr>
              <a:lnSpc>
                <a:spcPct val="101000"/>
              </a:lnSpc>
              <a:spcBef>
                <a:spcPts val="10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 PLUNGING DOWN</a:t>
            </a:r>
          </a:p>
          <a:p>
            <a:pPr>
              <a:lnSpc>
                <a:spcPct val="101000"/>
              </a:lnSpc>
              <a:spcBef>
                <a:spcPts val="68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solidFill>
                  <a:srgbClr val="80060D"/>
                </a:solidFill>
                <a:latin typeface="Verdana" pitchFamily="-112" charset="0"/>
                <a:ea typeface="Verdana" pitchFamily="-112" charset="0"/>
                <a:cs typeface="Verdana" pitchFamily="-112" charset="0"/>
              </a:rPr>
              <a:t>This method, done by hand or machine in open vats or closed tanks, consists in breaking the marc and plunging it vigorously down into the liquid below, with manual tools or mechanical pistons.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ea typeface="Verdana" pitchFamily="-112" charset="0"/>
                <a:cs typeface="Verdana" pitchFamily="-112" charset="0"/>
              </a:rPr>
              <a:t>Drawbacks:</a:t>
            </a:r>
            <a:r>
              <a:rPr lang="en-GB" sz="800">
                <a:solidFill>
                  <a:srgbClr val="80060D"/>
                </a:solidFill>
                <a:latin typeface="Verdana" pitchFamily="-112" charset="0"/>
                <a:ea typeface="Verdana" pitchFamily="-112" charset="0"/>
                <a:cs typeface="Verdana" pitchFamily="-112" charset="0"/>
              </a:rPr>
              <a:t> overuse of labour force in the manual method; difficult mastering of large masses; excessive mechanical action on the marc, which risks to get minced up; risk of frequent technical stops because of an overuse of mechanical equipment; overexposition of the mass to uncontrolled environmental conditions, with acetic characters developing in open vats; high consumption of electricity in piston-powered vats</a:t>
            </a:r>
          </a:p>
          <a:p>
            <a:pPr>
              <a:lnSpc>
                <a:spcPct val="101000"/>
              </a:lnSpc>
              <a:spcBef>
                <a:spcPts val="10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 ROTARY</a:t>
            </a:r>
          </a:p>
          <a:p>
            <a:pPr>
              <a:lnSpc>
                <a:spcPct val="105000"/>
              </a:lnSpc>
              <a:spcBef>
                <a:spcPts val="68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solidFill>
                  <a:srgbClr val="80060D"/>
                </a:solidFill>
                <a:latin typeface="Verdana" pitchFamily="-112" charset="0"/>
                <a:ea typeface="Verdana" pitchFamily="-112" charset="0"/>
                <a:cs typeface="Verdana" pitchFamily="-112" charset="0"/>
              </a:rPr>
              <a:t>This takes place in powered horizontal rotating vats. This rotation stirs the cap of marc and keeps it wet.</a:t>
            </a:r>
          </a:p>
          <a:p>
            <a:pPr>
              <a:lnSpc>
                <a:spcPct val="105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ea typeface="Verdana" pitchFamily="-112" charset="0"/>
                <a:cs typeface="Verdana" pitchFamily="-112" charset="0"/>
              </a:rPr>
              <a:t>Drawbacks:</a:t>
            </a:r>
            <a:r>
              <a:rPr lang="en-GB" sz="800">
                <a:solidFill>
                  <a:srgbClr val="80060D"/>
                </a:solidFill>
                <a:latin typeface="Verdana" pitchFamily="-112" charset="0"/>
                <a:ea typeface="Verdana" pitchFamily="-112" charset="0"/>
                <a:cs typeface="Verdana" pitchFamily="-112" charset="0"/>
              </a:rPr>
              <a:t> excessive mechanical strain on the mass; non-selective extraction (the seeds are stirred up as well); excessive maintenance and power consumption; risk of frequent technical stops because of mechanical breakdowns</a:t>
            </a:r>
            <a:r>
              <a:rPr lang="en-GB" sz="800">
                <a:solidFill>
                  <a:srgbClr val="80060D"/>
                </a:solidFill>
                <a:latin typeface="Verdana" pitchFamily="-112" charset="0"/>
              </a:rPr>
              <a:t>.</a:t>
            </a:r>
          </a:p>
          <a:p>
            <a:pPr>
              <a:lnSpc>
                <a:spcPct val="101000"/>
              </a:lnSpc>
              <a:spcBef>
                <a:spcPts val="10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 OTHER SYSTEMS</a:t>
            </a:r>
          </a:p>
          <a:p>
            <a:pPr>
              <a:lnSpc>
                <a:spcPct val="101000"/>
              </a:lnSpc>
              <a:spcBef>
                <a:spcPts val="68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solidFill>
                  <a:srgbClr val="80060D"/>
                </a:solidFill>
                <a:latin typeface="Verdana" pitchFamily="-112" charset="0"/>
                <a:ea typeface="Verdana" pitchFamily="-112" charset="0"/>
                <a:cs typeface="Verdana" pitchFamily="-112" charset="0"/>
              </a:rPr>
              <a:t>Several attempts have been made to find a solution for a common trouble: preventing the cap from compacting and trying to tap efficiently the whole mass. Most fermenters make use of mechanical devices to solve this problem.</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ea typeface="Verdana" pitchFamily="-112" charset="0"/>
                <a:cs typeface="Verdana" pitchFamily="-112" charset="0"/>
              </a:rPr>
              <a:t>Drawbacks:</a:t>
            </a:r>
            <a:r>
              <a:rPr lang="en-GB" sz="800">
                <a:solidFill>
                  <a:srgbClr val="80060D"/>
                </a:solidFill>
                <a:latin typeface="Verdana" pitchFamily="-112" charset="0"/>
                <a:ea typeface="Verdana" pitchFamily="-112" charset="0"/>
                <a:cs typeface="Verdana" pitchFamily="-112" charset="0"/>
              </a:rPr>
              <a:t> the trouble with these systems is almost always an excessive mechanical strain on the marc; the lack of selection in extraction and a weak control over the process by the Winemaker</a:t>
            </a:r>
            <a:r>
              <a:rPr lang="en-GB" sz="800">
                <a:solidFill>
                  <a:srgbClr val="80060D"/>
                </a:solidFill>
                <a:latin typeface="Verdana" pitchFamily="-112" charset="0"/>
              </a:rPr>
              <a:t>.</a:t>
            </a:r>
          </a:p>
          <a:p>
            <a:pPr>
              <a:lnSpc>
                <a:spcPct val="101000"/>
              </a:lnSpc>
              <a:spcBef>
                <a:spcPts val="66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800">
              <a:solidFill>
                <a:srgbClr val="80060D"/>
              </a:solidFill>
              <a:latin typeface="Verdana" pitchFamily="-112" charset="0"/>
            </a:endParaRPr>
          </a:p>
        </p:txBody>
      </p:sp>
      <p:sp>
        <p:nvSpPr>
          <p:cNvPr id="34821" name="Text Box 4"/>
          <p:cNvSpPr txBox="1">
            <a:spLocks noChangeArrowheads="1"/>
          </p:cNvSpPr>
          <p:nvPr/>
        </p:nvSpPr>
        <p:spPr bwMode="auto">
          <a:xfrm>
            <a:off x="152400" y="64770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DB59E58-8A2B-F24E-8405-37B8A1D2B8CE}"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10</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6866" name="Rectangle 1"/>
          <p:cNvSpPr>
            <a:spLocks noGrp="1" noChangeArrowheads="1"/>
          </p:cNvSpPr>
          <p:nvPr>
            <p:ph type="title"/>
          </p:nvPr>
        </p:nvSpPr>
        <p:spPr>
          <a:xfrm>
            <a:off x="2971800" y="3810000"/>
            <a:ext cx="6019800" cy="1143000"/>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3.Metodo Ganimede</a:t>
            </a:r>
            <a:r>
              <a:rPr lang="en-GB" sz="2400" b="1" baseline="30000">
                <a:solidFill>
                  <a:srgbClr val="80060D"/>
                </a:solidFill>
                <a:latin typeface="Verdana" pitchFamily="-112" charset="0"/>
              </a:rPr>
              <a:t>®</a:t>
            </a:r>
            <a:br>
              <a:rPr lang="en-GB" sz="2400" b="1" baseline="30000">
                <a:solidFill>
                  <a:srgbClr val="80060D"/>
                </a:solidFill>
                <a:latin typeface="Verdana" pitchFamily="-112" charset="0"/>
              </a:rPr>
            </a:br>
            <a:r>
              <a:rPr lang="en-GB" sz="1800">
                <a:latin typeface="Verdana" pitchFamily="-112" charset="0"/>
              </a:rPr>
              <a:t>The revolutionary contribution of </a:t>
            </a:r>
            <a:r>
              <a:rPr lang="en-GB" sz="1800" b="1">
                <a:latin typeface="Verdana" pitchFamily="-112" charset="0"/>
              </a:rPr>
              <a:t>Ganimede</a:t>
            </a:r>
            <a:r>
              <a:rPr lang="en-GB" sz="1800" b="1" baseline="30000">
                <a:latin typeface="Verdana" pitchFamily="-112" charset="0"/>
              </a:rPr>
              <a:t>®</a:t>
            </a:r>
            <a:br>
              <a:rPr lang="en-GB" sz="1800" b="1" baseline="30000">
                <a:latin typeface="Verdana" pitchFamily="-112" charset="0"/>
              </a:rPr>
            </a:br>
            <a:r>
              <a:rPr lang="en-GB" sz="1800">
                <a:latin typeface="Verdana" pitchFamily="-112" charset="0"/>
              </a:rPr>
              <a:t>to selective extraction.</a:t>
            </a:r>
          </a:p>
        </p:txBody>
      </p:sp>
      <p:sp>
        <p:nvSpPr>
          <p:cNvPr id="36867" name="Text Box 2"/>
          <p:cNvSpPr txBox="1">
            <a:spLocks noChangeArrowheads="1"/>
          </p:cNvSpPr>
          <p:nvPr/>
        </p:nvSpPr>
        <p:spPr bwMode="auto">
          <a:xfrm>
            <a:off x="3048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B19531D-56AF-104B-BEAE-DA3B2B7BDE78}"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11</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8914" name="Text Box 1"/>
          <p:cNvSpPr txBox="1">
            <a:spLocks noChangeArrowheads="1"/>
          </p:cNvSpPr>
          <p:nvPr/>
        </p:nvSpPr>
        <p:spPr bwMode="auto">
          <a:xfrm>
            <a:off x="685800" y="3046413"/>
            <a:ext cx="3124200" cy="473075"/>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ea typeface="Verdana" pitchFamily="-112" charset="0"/>
                <a:cs typeface="Verdana" pitchFamily="-112" charset="0"/>
              </a:rPr>
              <a:t>Bypass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latin typeface="Verdana" pitchFamily="-112" charset="0"/>
              </a:rPr>
              <a:t>(a valve connecting the CO</a:t>
            </a:r>
            <a:r>
              <a:rPr lang="en-GB" sz="800" baseline="-24000">
                <a:latin typeface="Verdana" pitchFamily="-112" charset="0"/>
                <a:ea typeface="Verdana" pitchFamily="-112" charset="0"/>
                <a:cs typeface="Verdana" pitchFamily="-112" charset="0"/>
              </a:rPr>
              <a:t>2</a:t>
            </a:r>
            <a:r>
              <a:rPr lang="en-GB" sz="800">
                <a:latin typeface="Verdana" pitchFamily="-112" charset="0"/>
              </a:rPr>
              <a:t> mass with the top room where the cap gathers)</a:t>
            </a:r>
            <a:r>
              <a:rPr lang="en-GB" sz="800">
                <a:solidFill>
                  <a:schemeClr val="tx1"/>
                </a:solidFill>
                <a:latin typeface="Verdana" pitchFamily="-112" charset="0"/>
              </a:rPr>
              <a:t> </a:t>
            </a:r>
          </a:p>
        </p:txBody>
      </p:sp>
      <p:sp>
        <p:nvSpPr>
          <p:cNvPr id="38915" name="Text Box 3"/>
          <p:cNvSpPr txBox="1">
            <a:spLocks noChangeArrowheads="1"/>
          </p:cNvSpPr>
          <p:nvPr/>
        </p:nvSpPr>
        <p:spPr bwMode="auto">
          <a:xfrm>
            <a:off x="1066800" y="669925"/>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38916" name="Text Box 4"/>
          <p:cNvSpPr txBox="1">
            <a:spLocks noChangeArrowheads="1"/>
          </p:cNvSpPr>
          <p:nvPr/>
        </p:nvSpPr>
        <p:spPr bwMode="auto">
          <a:xfrm>
            <a:off x="304800" y="990600"/>
            <a:ext cx="6248400" cy="32226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chemeClr val="tx1"/>
                </a:solidFill>
                <a:latin typeface="Verdana" pitchFamily="-112" charset="0"/>
              </a:rPr>
              <a:t>Ganimede</a:t>
            </a:r>
            <a:r>
              <a:rPr lang="en-GB" sz="1500" b="1" baseline="30000">
                <a:solidFill>
                  <a:schemeClr val="tx1"/>
                </a:solidFill>
                <a:latin typeface="Verdana" pitchFamily="-112" charset="0"/>
              </a:rPr>
              <a:t>®</a:t>
            </a:r>
            <a:r>
              <a:rPr lang="en-GB" sz="1500" b="1">
                <a:solidFill>
                  <a:srgbClr val="80060D"/>
                </a:solidFill>
                <a:latin typeface="Verdana" pitchFamily="-112" charset="0"/>
              </a:rPr>
              <a:t>, the innovative fermenter</a:t>
            </a:r>
          </a:p>
        </p:txBody>
      </p:sp>
      <p:pic>
        <p:nvPicPr>
          <p:cNvPr id="38917" name="Picture 5"/>
          <p:cNvPicPr>
            <a:picLocks noChangeAspect="1" noChangeArrowheads="1"/>
          </p:cNvPicPr>
          <p:nvPr/>
        </p:nvPicPr>
        <p:blipFill>
          <a:blip r:embed="rId4"/>
          <a:srcRect/>
          <a:stretch>
            <a:fillRect/>
          </a:stretch>
        </p:blipFill>
        <p:spPr bwMode="auto">
          <a:xfrm>
            <a:off x="3581400" y="1828800"/>
            <a:ext cx="2006600" cy="4821238"/>
          </a:xfrm>
          <a:prstGeom prst="rect">
            <a:avLst/>
          </a:prstGeom>
          <a:noFill/>
          <a:ln w="9525">
            <a:noFill/>
            <a:miter lim="800000"/>
            <a:headEnd/>
            <a:tailEnd/>
          </a:ln>
        </p:spPr>
      </p:pic>
      <p:sp>
        <p:nvSpPr>
          <p:cNvPr id="38918" name="Text Box 6"/>
          <p:cNvSpPr txBox="1">
            <a:spLocks noChangeArrowheads="1"/>
          </p:cNvSpPr>
          <p:nvPr/>
        </p:nvSpPr>
        <p:spPr bwMode="auto">
          <a:xfrm>
            <a:off x="685800" y="4572000"/>
            <a:ext cx="2971800" cy="471488"/>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Bottom room</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latin typeface="Verdana" pitchFamily="-112" charset="0"/>
              </a:rPr>
              <a:t>(communicates directly with the top room through the funnelled diaphragm</a:t>
            </a:r>
            <a:r>
              <a:rPr lang="en-GB" sz="800">
                <a:solidFill>
                  <a:schemeClr val="tx1"/>
                </a:solidFill>
                <a:latin typeface="Verdana" pitchFamily="-112" charset="0"/>
              </a:rPr>
              <a:t>)</a:t>
            </a:r>
          </a:p>
        </p:txBody>
      </p:sp>
      <p:sp>
        <p:nvSpPr>
          <p:cNvPr id="38919" name="Text Box 7"/>
          <p:cNvSpPr txBox="1">
            <a:spLocks noChangeArrowheads="1"/>
          </p:cNvSpPr>
          <p:nvPr/>
        </p:nvSpPr>
        <p:spPr bwMode="auto">
          <a:xfrm>
            <a:off x="2133600" y="3659188"/>
            <a:ext cx="1603375" cy="231775"/>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chemeClr val="tx1"/>
                </a:solidFill>
                <a:latin typeface="Verdana" pitchFamily="-112" charset="0"/>
              </a:rPr>
              <a:t>Funnelled diaphragm</a:t>
            </a:r>
          </a:p>
        </p:txBody>
      </p:sp>
      <p:sp>
        <p:nvSpPr>
          <p:cNvPr id="38920" name="Line 8"/>
          <p:cNvSpPr>
            <a:spLocks noChangeShapeType="1"/>
          </p:cNvSpPr>
          <p:nvPr/>
        </p:nvSpPr>
        <p:spPr bwMode="auto">
          <a:xfrm>
            <a:off x="2209800" y="3886200"/>
            <a:ext cx="22860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1" name="Line 9"/>
          <p:cNvSpPr>
            <a:spLocks noChangeShapeType="1"/>
          </p:cNvSpPr>
          <p:nvPr/>
        </p:nvSpPr>
        <p:spPr bwMode="auto">
          <a:xfrm>
            <a:off x="2209800" y="5257800"/>
            <a:ext cx="15240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2" name="Text Box 10"/>
          <p:cNvSpPr txBox="1">
            <a:spLocks noChangeArrowheads="1"/>
          </p:cNvSpPr>
          <p:nvPr/>
        </p:nvSpPr>
        <p:spPr bwMode="auto">
          <a:xfrm>
            <a:off x="2133600" y="5257800"/>
            <a:ext cx="1585913" cy="344488"/>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Valve to introduce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technical gas</a:t>
            </a:r>
          </a:p>
        </p:txBody>
      </p:sp>
      <p:sp>
        <p:nvSpPr>
          <p:cNvPr id="38923" name="Text Box 11"/>
          <p:cNvSpPr txBox="1">
            <a:spLocks noChangeArrowheads="1"/>
          </p:cNvSpPr>
          <p:nvPr/>
        </p:nvSpPr>
        <p:spPr bwMode="auto">
          <a:xfrm>
            <a:off x="685800" y="4038600"/>
            <a:ext cx="2971800" cy="35242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Gap for CO</a:t>
            </a:r>
            <a:r>
              <a:rPr lang="en-GB" sz="800" b="1" baseline="-24000">
                <a:latin typeface="Verdana" pitchFamily="-112" charset="0"/>
                <a:ea typeface="Verdana" pitchFamily="-112" charset="0"/>
                <a:cs typeface="Verdana" pitchFamily="-112" charset="0"/>
              </a:rPr>
              <a:t>2 </a:t>
            </a:r>
            <a:r>
              <a:rPr lang="en-GB" sz="800" b="1">
                <a:latin typeface="Verdana" pitchFamily="-112" charset="0"/>
              </a:rPr>
              <a:t>storage</a:t>
            </a:r>
          </a:p>
        </p:txBody>
      </p:sp>
      <p:sp>
        <p:nvSpPr>
          <p:cNvPr id="38924" name="Text Box 12"/>
          <p:cNvSpPr txBox="1">
            <a:spLocks noChangeArrowheads="1"/>
          </p:cNvSpPr>
          <p:nvPr/>
        </p:nvSpPr>
        <p:spPr bwMode="auto">
          <a:xfrm>
            <a:off x="685800" y="2133600"/>
            <a:ext cx="2971800" cy="471488"/>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Top room</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latin typeface="Verdana" pitchFamily="-112" charset="0"/>
              </a:rPr>
              <a:t>(communicates directly with the bottom room through the funnelled diaphragm</a:t>
            </a:r>
            <a:r>
              <a:rPr lang="en-GB" sz="800">
                <a:solidFill>
                  <a:schemeClr val="tx1"/>
                </a:solidFill>
                <a:latin typeface="Verdana" pitchFamily="-112" charset="0"/>
              </a:rPr>
              <a:t>)</a:t>
            </a:r>
          </a:p>
        </p:txBody>
      </p:sp>
      <p:sp>
        <p:nvSpPr>
          <p:cNvPr id="38925" name="Line 13"/>
          <p:cNvSpPr>
            <a:spLocks noChangeShapeType="1"/>
          </p:cNvSpPr>
          <p:nvPr/>
        </p:nvSpPr>
        <p:spPr bwMode="auto">
          <a:xfrm>
            <a:off x="762000" y="2590800"/>
            <a:ext cx="3352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6" name="Text Box 14"/>
          <p:cNvSpPr txBox="1">
            <a:spLocks noChangeArrowheads="1"/>
          </p:cNvSpPr>
          <p:nvPr/>
        </p:nvSpPr>
        <p:spPr bwMode="auto">
          <a:xfrm>
            <a:off x="2133600" y="2743200"/>
            <a:ext cx="1320800" cy="215900"/>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Cap of marc</a:t>
            </a:r>
          </a:p>
        </p:txBody>
      </p:sp>
      <p:sp>
        <p:nvSpPr>
          <p:cNvPr id="38927" name="Line 15"/>
          <p:cNvSpPr>
            <a:spLocks noChangeShapeType="1"/>
          </p:cNvSpPr>
          <p:nvPr/>
        </p:nvSpPr>
        <p:spPr bwMode="auto">
          <a:xfrm>
            <a:off x="2209800" y="2971800"/>
            <a:ext cx="1828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8" name="Line 16"/>
          <p:cNvSpPr>
            <a:spLocks noChangeShapeType="1"/>
          </p:cNvSpPr>
          <p:nvPr/>
        </p:nvSpPr>
        <p:spPr bwMode="auto">
          <a:xfrm>
            <a:off x="762000" y="4038600"/>
            <a:ext cx="3352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9" name="Line 17"/>
          <p:cNvSpPr>
            <a:spLocks noChangeShapeType="1"/>
          </p:cNvSpPr>
          <p:nvPr/>
        </p:nvSpPr>
        <p:spPr bwMode="auto">
          <a:xfrm>
            <a:off x="762000" y="5029200"/>
            <a:ext cx="3352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30" name="Line 18"/>
          <p:cNvSpPr>
            <a:spLocks noChangeShapeType="1"/>
          </p:cNvSpPr>
          <p:nvPr/>
        </p:nvSpPr>
        <p:spPr bwMode="auto">
          <a:xfrm>
            <a:off x="762000" y="3503613"/>
            <a:ext cx="2743200" cy="1587"/>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31" name="Text Box 19"/>
          <p:cNvSpPr txBox="1">
            <a:spLocks noChangeArrowheads="1"/>
          </p:cNvSpPr>
          <p:nvPr/>
        </p:nvSpPr>
        <p:spPr bwMode="auto">
          <a:xfrm>
            <a:off x="3048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43E2AF1-8598-E248-8E7F-F2E2B2384CB3}"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12</a:t>
            </a:fld>
            <a:endParaRPr lang="en-GB" sz="1000" b="1">
              <a:solidFill>
                <a:srgbClr val="80060D"/>
              </a:solidFill>
              <a:latin typeface="Verdana" pitchFamily="-112" charset="0"/>
            </a:endParaRPr>
          </a:p>
        </p:txBody>
      </p:sp>
      <p:pic>
        <p:nvPicPr>
          <p:cNvPr id="38932" name="Picture 12" descr="PICT0099"/>
          <p:cNvPicPr>
            <a:picLocks noChangeAspect="1" noChangeArrowheads="1"/>
          </p:cNvPicPr>
          <p:nvPr/>
        </p:nvPicPr>
        <p:blipFill>
          <a:blip r:embed="rId5"/>
          <a:srcRect/>
          <a:stretch>
            <a:fillRect/>
          </a:stretch>
        </p:blipFill>
        <p:spPr bwMode="auto">
          <a:xfrm>
            <a:off x="6553200" y="1085850"/>
            <a:ext cx="2438400" cy="1828800"/>
          </a:xfrm>
          <a:prstGeom prst="rect">
            <a:avLst/>
          </a:prstGeom>
          <a:noFill/>
          <a:ln w="15875">
            <a:solidFill>
              <a:srgbClr val="000000"/>
            </a:solidFill>
            <a:miter lim="800000"/>
            <a:headEnd/>
            <a:tailEnd/>
          </a:ln>
        </p:spPr>
      </p:pic>
      <p:pic>
        <p:nvPicPr>
          <p:cNvPr id="38933" name="Picture 13" descr="PICT0118"/>
          <p:cNvPicPr>
            <a:picLocks noChangeAspect="1" noChangeArrowheads="1"/>
          </p:cNvPicPr>
          <p:nvPr/>
        </p:nvPicPr>
        <p:blipFill>
          <a:blip r:embed="rId6"/>
          <a:srcRect/>
          <a:stretch>
            <a:fillRect/>
          </a:stretch>
        </p:blipFill>
        <p:spPr bwMode="auto">
          <a:xfrm>
            <a:off x="6553200" y="2971800"/>
            <a:ext cx="2438400" cy="1828800"/>
          </a:xfrm>
          <a:prstGeom prst="rect">
            <a:avLst/>
          </a:prstGeom>
          <a:noFill/>
          <a:ln w="15875">
            <a:solidFill>
              <a:srgbClr val="000000"/>
            </a:solidFill>
            <a:miter lim="800000"/>
            <a:headEnd/>
            <a:tailEnd/>
          </a:ln>
        </p:spPr>
      </p:pic>
      <p:pic>
        <p:nvPicPr>
          <p:cNvPr id="38934" name="Picture 14" descr="Ganimede"/>
          <p:cNvPicPr>
            <a:picLocks noChangeAspect="1" noChangeArrowheads="1"/>
          </p:cNvPicPr>
          <p:nvPr/>
        </p:nvPicPr>
        <p:blipFill>
          <a:blip r:embed="rId7"/>
          <a:srcRect/>
          <a:stretch>
            <a:fillRect/>
          </a:stretch>
        </p:blipFill>
        <p:spPr bwMode="auto">
          <a:xfrm>
            <a:off x="6553200" y="4876800"/>
            <a:ext cx="2438400" cy="1870075"/>
          </a:xfrm>
          <a:prstGeom prst="rect">
            <a:avLst/>
          </a:prstGeom>
          <a:noFill/>
          <a:ln w="15875">
            <a:solidFill>
              <a:srgbClr val="000000"/>
            </a:solidFill>
            <a:miter lim="800000"/>
            <a:headEnd/>
            <a:tailEnd/>
          </a:ln>
        </p:spPr>
      </p:pic>
      <p:sp>
        <p:nvSpPr>
          <p:cNvPr id="38935" name="Rectangle 18"/>
          <p:cNvSpPr>
            <a:spLocks noChangeArrowheads="1"/>
          </p:cNvSpPr>
          <p:nvPr/>
        </p:nvSpPr>
        <p:spPr bwMode="auto">
          <a:xfrm>
            <a:off x="990600" y="1522413"/>
            <a:ext cx="2946400" cy="276225"/>
          </a:xfrm>
          <a:prstGeom prst="rect">
            <a:avLst/>
          </a:prstGeom>
          <a:noFill/>
          <a:ln w="9525">
            <a:noFill/>
            <a:miter lim="800000"/>
            <a:headEnd/>
            <a:tailEnd/>
          </a:ln>
        </p:spPr>
        <p:txBody>
          <a:bodyPr wrap="none">
            <a:prstTxWarp prst="textNoShape">
              <a:avLst/>
            </a:prstTxWarp>
            <a:spAutoFit/>
          </a:bodyPr>
          <a:lstStyle/>
          <a:p>
            <a:pPr>
              <a:lnSpc>
                <a:spcPct val="99000"/>
              </a:lnSpc>
              <a:buClr>
                <a:srgbClr val="000000"/>
              </a:buClr>
              <a:buFont typeface="Times" pitchFamily="-112" charset="0"/>
              <a:buNone/>
            </a:pPr>
            <a:r>
              <a:rPr lang="en-GB" sz="1200" b="1">
                <a:solidFill>
                  <a:srgbClr val="FF0066"/>
                </a:solidFill>
                <a:latin typeface="Verdana" pitchFamily="-112" charset="0"/>
              </a:rPr>
              <a:t>Open tank (not under pressure)</a:t>
            </a:r>
          </a:p>
        </p:txBody>
      </p:sp>
      <p:sp>
        <p:nvSpPr>
          <p:cNvPr id="38936" name="Line 19"/>
          <p:cNvSpPr>
            <a:spLocks noChangeShapeType="1"/>
          </p:cNvSpPr>
          <p:nvPr/>
        </p:nvSpPr>
        <p:spPr bwMode="auto">
          <a:xfrm>
            <a:off x="1066800" y="1828800"/>
            <a:ext cx="2917825" cy="0"/>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62" name="Picture 2050" descr="\\Server\ganimede server\DOCnew\GANIMEDE\METODOGANIMEDE\pubblicità, articoli,  inviti cataloghi immagini\Foto e immagini Ganimede\Immagini fasi Cat.Gani\Immagini\Ganimede_3D_Gas.jpg"/>
          <p:cNvPicPr>
            <a:picLocks noChangeAspect="1" noChangeArrowheads="1"/>
          </p:cNvPicPr>
          <p:nvPr/>
        </p:nvPicPr>
        <p:blipFill>
          <a:blip r:embed="rId3"/>
          <a:srcRect/>
          <a:stretch>
            <a:fillRect/>
          </a:stretch>
        </p:blipFill>
        <p:spPr bwMode="auto">
          <a:xfrm>
            <a:off x="976313" y="566738"/>
            <a:ext cx="2452687" cy="5986462"/>
          </a:xfrm>
          <a:prstGeom prst="rect">
            <a:avLst/>
          </a:prstGeom>
          <a:noFill/>
          <a:ln w="9525">
            <a:noFill/>
            <a:miter lim="800000"/>
            <a:headEnd/>
            <a:tailEnd/>
          </a:ln>
        </p:spPr>
      </p:pic>
      <p:sp>
        <p:nvSpPr>
          <p:cNvPr id="40963" name="Rectangle 2051"/>
          <p:cNvSpPr>
            <a:spLocks noChangeArrowheads="1"/>
          </p:cNvSpPr>
          <p:nvPr/>
        </p:nvSpPr>
        <p:spPr bwMode="auto">
          <a:xfrm>
            <a:off x="6324600" y="5867400"/>
            <a:ext cx="2667000" cy="990600"/>
          </a:xfrm>
          <a:prstGeom prst="rect">
            <a:avLst/>
          </a:prstGeom>
          <a:solidFill>
            <a:schemeClr val="bg1"/>
          </a:solidFill>
          <a:ln w="9525">
            <a:noFill/>
            <a:miter lim="800000"/>
            <a:headEnd/>
            <a:tailEnd/>
          </a:ln>
        </p:spPr>
        <p:txBody>
          <a:bodyPr wrap="none" anchor="ctr">
            <a:prstTxWarp prst="textNoShape">
              <a:avLst/>
            </a:prstTxWarp>
            <a:spAutoFit/>
          </a:bodyPr>
          <a:lstStyle/>
          <a:p>
            <a:endParaRPr lang="it-IT"/>
          </a:p>
        </p:txBody>
      </p:sp>
      <p:pic>
        <p:nvPicPr>
          <p:cNvPr id="40964" name="Picture 4" descr="/Users/Alberto/Desktop/Presentazioni 2012/Video Pwp/Model 2.AVI">
            <a:hlinkClick r:id="" action="ppaction://media"/>
          </p:cNvPr>
          <p:cNvPicPr/>
          <p:nvPr>
            <a:videoFile r:link="rId1"/>
          </p:nvPr>
        </p:nvPicPr>
        <p:blipFill>
          <a:blip r:embed="rId4"/>
          <a:srcRect/>
          <a:stretch>
            <a:fillRect/>
          </a:stretch>
        </p:blipFill>
        <p:spPr bwMode="auto">
          <a:xfrm>
            <a:off x="3563938" y="1844675"/>
            <a:ext cx="5364162" cy="40227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096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0964"/>
                </p:tgtEl>
              </p:cMediaNode>
            </p:video>
            <p:seq concurrent="1" nextAc="seek">
              <p:cTn id="8" restart="whenNotActive" fill="hold" evtFilter="cancelBubble" nodeType="interactiveSeq">
                <p:stCondLst>
                  <p:cond evt="onClick" delay="0">
                    <p:tgtEl>
                      <p:spTgt spid="4096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0964"/>
                                        </p:tgtEl>
                                      </p:cBhvr>
                                    </p:cmd>
                                  </p:childTnLst>
                                </p:cTn>
                              </p:par>
                            </p:childTnLst>
                          </p:cTn>
                        </p:par>
                      </p:childTnLst>
                    </p:cTn>
                  </p:par>
                </p:childTnLst>
              </p:cTn>
              <p:nextCondLst>
                <p:cond evt="onClick" delay="0">
                  <p:tgtEl>
                    <p:spTgt spid="40964"/>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41986" name="Picture 1"/>
          <p:cNvPicPr>
            <a:picLocks noChangeAspect="1" noChangeArrowheads="1"/>
          </p:cNvPicPr>
          <p:nvPr/>
        </p:nvPicPr>
        <p:blipFill>
          <a:blip r:embed="rId5"/>
          <a:srcRect/>
          <a:stretch>
            <a:fillRect/>
          </a:stretch>
        </p:blipFill>
        <p:spPr bwMode="auto">
          <a:xfrm>
            <a:off x="152400" y="2057400"/>
            <a:ext cx="2019300" cy="4318000"/>
          </a:xfrm>
          <a:prstGeom prst="rect">
            <a:avLst/>
          </a:prstGeom>
          <a:noFill/>
          <a:ln w="9525">
            <a:noFill/>
            <a:miter lim="800000"/>
            <a:headEnd/>
            <a:tailEnd/>
          </a:ln>
        </p:spPr>
      </p:pic>
      <p:sp>
        <p:nvSpPr>
          <p:cNvPr id="41987"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41988" name="Text Box 3"/>
          <p:cNvSpPr txBox="1">
            <a:spLocks noChangeArrowheads="1"/>
          </p:cNvSpPr>
          <p:nvPr/>
        </p:nvSpPr>
        <p:spPr bwMode="auto">
          <a:xfrm>
            <a:off x="304800" y="1295400"/>
            <a:ext cx="6248400" cy="32226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Why does the gap in </a:t>
            </a:r>
            <a:r>
              <a:rPr lang="en-GB" sz="1500" b="1">
                <a:solidFill>
                  <a:schemeClr val="tx1"/>
                </a:solidFill>
                <a:latin typeface="Verdana" pitchFamily="-112" charset="0"/>
              </a:rPr>
              <a:t>Ganimede</a:t>
            </a:r>
            <a:r>
              <a:rPr lang="en-GB" sz="1500" b="1" baseline="30000">
                <a:solidFill>
                  <a:schemeClr val="tx1"/>
                </a:solidFill>
                <a:latin typeface="Verdana" pitchFamily="-112" charset="0"/>
              </a:rPr>
              <a:t>® </a:t>
            </a:r>
            <a:r>
              <a:rPr lang="en-GB" sz="1500" b="1">
                <a:solidFill>
                  <a:srgbClr val="700D13"/>
                </a:solidFill>
                <a:latin typeface="Verdana" pitchFamily="-112" charset="0"/>
              </a:rPr>
              <a:t>not expand?</a:t>
            </a:r>
          </a:p>
        </p:txBody>
      </p:sp>
      <p:sp>
        <p:nvSpPr>
          <p:cNvPr id="41989" name="Text Box 4"/>
          <p:cNvSpPr txBox="1">
            <a:spLocks noChangeArrowheads="1"/>
          </p:cNvSpPr>
          <p:nvPr/>
        </p:nvSpPr>
        <p:spPr bwMode="auto">
          <a:xfrm>
            <a:off x="0" y="289560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closed</a:t>
            </a:r>
          </a:p>
        </p:txBody>
      </p:sp>
      <p:sp>
        <p:nvSpPr>
          <p:cNvPr id="41990" name="Rectangle 5"/>
          <p:cNvSpPr>
            <a:spLocks noGrp="1" noChangeArrowheads="1"/>
          </p:cNvSpPr>
          <p:nvPr>
            <p:ph type="title"/>
          </p:nvPr>
        </p:nvSpPr>
        <p:spPr>
          <a:xfrm>
            <a:off x="6553200" y="1268413"/>
            <a:ext cx="2514600" cy="4294187"/>
          </a:xfrm>
        </p:spPr>
        <p:txBody>
          <a:bodyPr lIns="91440" tIns="45720" rIns="91440" bIns="45720" anchor="t"/>
          <a:lstStyle/>
          <a:p>
            <a:pPr algn="l" eaLnBrk="1" hangingPunct="1">
              <a:lnSpc>
                <a:spcPct val="110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The revolutionary </a:t>
            </a:r>
            <a:r>
              <a:rPr lang="en-GB" sz="1000" b="1">
                <a:solidFill>
                  <a:srgbClr val="808080"/>
                </a:solidFill>
                <a:latin typeface="Verdana" pitchFamily="-112" charset="0"/>
                <a:ea typeface="Verdana" pitchFamily="-112" charset="0"/>
                <a:cs typeface="Verdana" pitchFamily="-112" charset="0"/>
              </a:rPr>
              <a:t>funnelled diaphragm</a:t>
            </a:r>
            <a:r>
              <a:rPr lang="en-GB" sz="1000">
                <a:solidFill>
                  <a:srgbClr val="808080"/>
                </a:solidFill>
                <a:latin typeface="Verdana" pitchFamily="-112" charset="0"/>
                <a:ea typeface="Verdana" pitchFamily="-112" charset="0"/>
                <a:cs typeface="Verdana" pitchFamily="-112" charset="0"/>
              </a:rPr>
              <a:t> </a:t>
            </a:r>
            <a:r>
              <a:rPr lang="en-GB" sz="1000">
                <a:solidFill>
                  <a:srgbClr val="808080"/>
                </a:solidFill>
                <a:latin typeface="Verdana" pitchFamily="-112" charset="0"/>
              </a:rPr>
              <a:t>inside </a:t>
            </a:r>
            <a:r>
              <a:rPr lang="en-GB" sz="1000" b="1">
                <a:solidFill>
                  <a:srgbClr val="808080"/>
                </a:solidFill>
                <a:latin typeface="Verdana" pitchFamily="-112" charset="0"/>
                <a:ea typeface="Verdana" pitchFamily="-112" charset="0"/>
                <a:cs typeface="Verdana" pitchFamily="-112" charset="0"/>
              </a:rPr>
              <a:t>Ganimede</a:t>
            </a:r>
            <a:r>
              <a:rPr lang="en-GB" sz="1000" b="1" baseline="31000">
                <a:solidFill>
                  <a:srgbClr val="808080"/>
                </a:solidFill>
                <a:latin typeface="Verdana" pitchFamily="-112" charset="0"/>
                <a:ea typeface="Verdana" pitchFamily="-112" charset="0"/>
                <a:cs typeface="Verdana" pitchFamily="-112" charset="0"/>
              </a:rPr>
              <a:t>®</a:t>
            </a:r>
            <a:r>
              <a:rPr lang="en-GB" sz="1000">
                <a:solidFill>
                  <a:srgbClr val="808080"/>
                </a:solidFill>
                <a:latin typeface="Verdana" pitchFamily="-112" charset="0"/>
              </a:rPr>
              <a:t> fermenters creates </a:t>
            </a:r>
            <a:r>
              <a:rPr lang="en-GB" sz="1000">
                <a:solidFill>
                  <a:srgbClr val="808080"/>
                </a:solidFill>
                <a:latin typeface="Verdana" pitchFamily="-112" charset="0"/>
                <a:ea typeface="Verdana" pitchFamily="-112" charset="0"/>
                <a:cs typeface="Verdana" pitchFamily="-112" charset="0"/>
              </a:rPr>
              <a:t>the </a:t>
            </a:r>
            <a:r>
              <a:rPr lang="en-GB" sz="1000" b="1">
                <a:solidFill>
                  <a:srgbClr val="808080"/>
                </a:solidFill>
                <a:latin typeface="Verdana" pitchFamily="-112" charset="0"/>
                <a:ea typeface="Verdana" pitchFamily="-112" charset="0"/>
                <a:cs typeface="Verdana" pitchFamily="-112" charset="0"/>
              </a:rPr>
              <a:t>gap where the CO</a:t>
            </a:r>
            <a:r>
              <a:rPr lang="en-GB" sz="1000" b="1" baseline="-25000">
                <a:solidFill>
                  <a:srgbClr val="808080"/>
                </a:solidFill>
                <a:latin typeface="Verdana" pitchFamily="-112" charset="0"/>
                <a:ea typeface="Verdana" pitchFamily="-112" charset="0"/>
                <a:cs typeface="Verdana" pitchFamily="-112" charset="0"/>
              </a:rPr>
              <a:t>2</a:t>
            </a:r>
            <a:r>
              <a:rPr lang="en-GB" sz="1000" b="1">
                <a:solidFill>
                  <a:srgbClr val="808080"/>
                </a:solidFill>
                <a:latin typeface="Verdana" pitchFamily="-112" charset="0"/>
                <a:ea typeface="Verdana" pitchFamily="-112" charset="0"/>
                <a:cs typeface="Verdana" pitchFamily="-112" charset="0"/>
              </a:rPr>
              <a:t> will gather during the fermentation process. </a:t>
            </a:r>
            <a:br>
              <a:rPr lang="en-GB" sz="1000" b="1">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rPr>
              <a:t>When the vat is being filled and the liquid gets to the neck of the diaphragm, air is trapped in the gap and compressed by the rising liquid. Since the liquid cannot enlarge the gap, it has no other chance but continuing to rise through the neck of the diaphragm and fill the top room. </a:t>
            </a:r>
            <a:br>
              <a:rPr lang="en-GB" sz="1000">
                <a:solidFill>
                  <a:srgbClr val="808080"/>
                </a:solidFill>
                <a:latin typeface="Verdana" pitchFamily="-112" charset="0"/>
              </a:rPr>
            </a:br>
            <a:r>
              <a:rPr lang="en-GB" sz="1000">
                <a:solidFill>
                  <a:srgbClr val="808080"/>
                </a:solidFill>
                <a:latin typeface="Verdana" pitchFamily="-112" charset="0"/>
              </a:rPr>
              <a:t/>
            </a:r>
            <a:br>
              <a:rPr lang="en-GB" sz="1000">
                <a:solidFill>
                  <a:srgbClr val="808080"/>
                </a:solidFill>
                <a:latin typeface="Verdana" pitchFamily="-112" charset="0"/>
              </a:rPr>
            </a:br>
            <a:r>
              <a:rPr lang="en-GB" sz="1000">
                <a:solidFill>
                  <a:srgbClr val="808080"/>
                </a:solidFill>
                <a:latin typeface="Verdana" pitchFamily="-112" charset="0"/>
              </a:rPr>
              <a:t>To understand this process, just think of what happens if you introduce a glass face down in a container full of liquid: in spite of the high pressure, water will not get into the glass, because the air in it cannot get out!</a:t>
            </a:r>
            <a:r>
              <a:rPr lang="en-GB" sz="1100">
                <a:solidFill>
                  <a:srgbClr val="808080"/>
                </a:solidFill>
                <a:latin typeface="Verdana" pitchFamily="-112" charset="0"/>
              </a:rPr>
              <a:t> </a:t>
            </a:r>
            <a:r>
              <a:rPr lang="en-GB" sz="1000">
                <a:solidFill>
                  <a:srgbClr val="808080"/>
                </a:solidFill>
                <a:latin typeface="Verdana" pitchFamily="-112" charset="0"/>
              </a:rPr>
              <a:t/>
            </a:r>
            <a:br>
              <a:rPr lang="en-GB" sz="1000">
                <a:solidFill>
                  <a:srgbClr val="808080"/>
                </a:solidFill>
                <a:latin typeface="Verdana" pitchFamily="-112" charset="0"/>
              </a:rPr>
            </a:br>
            <a:endParaRPr lang="en-GB" sz="1000">
              <a:solidFill>
                <a:srgbClr val="808080"/>
              </a:solidFill>
              <a:latin typeface="Verdana" pitchFamily="-112" charset="0"/>
            </a:endParaRPr>
          </a:p>
        </p:txBody>
      </p:sp>
      <p:sp>
        <p:nvSpPr>
          <p:cNvPr id="41991" name="Text Box 6"/>
          <p:cNvSpPr txBox="1">
            <a:spLocks noChangeArrowheads="1"/>
          </p:cNvSpPr>
          <p:nvPr/>
        </p:nvSpPr>
        <p:spPr bwMode="auto">
          <a:xfrm>
            <a:off x="2667000" y="5638800"/>
            <a:ext cx="1524000" cy="836613"/>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Air (or any other gases in the gap) cannot escape from the closed bypass and gets trapped under the diaphragm, where it counters the liquid pushing</a:t>
            </a:r>
          </a:p>
        </p:txBody>
      </p:sp>
      <p:sp>
        <p:nvSpPr>
          <p:cNvPr id="41992" name="Line 7"/>
          <p:cNvSpPr>
            <a:spLocks noChangeShapeType="1"/>
          </p:cNvSpPr>
          <p:nvPr/>
        </p:nvSpPr>
        <p:spPr bwMode="auto">
          <a:xfrm>
            <a:off x="2590800" y="5715000"/>
            <a:ext cx="1588" cy="457200"/>
          </a:xfrm>
          <a:prstGeom prst="line">
            <a:avLst/>
          </a:prstGeom>
          <a:noFill/>
          <a:ln w="38160">
            <a:solidFill>
              <a:srgbClr val="2394FF"/>
            </a:solidFill>
            <a:round/>
            <a:headEnd/>
            <a:tailEnd type="triangle" w="lg" len="lg"/>
          </a:ln>
        </p:spPr>
        <p:txBody>
          <a:bodyPr>
            <a:prstTxWarp prst="textNoShape">
              <a:avLst/>
            </a:prstTxWarp>
          </a:bodyPr>
          <a:lstStyle/>
          <a:p>
            <a:endParaRPr lang="it-IT"/>
          </a:p>
        </p:txBody>
      </p:sp>
      <p:sp>
        <p:nvSpPr>
          <p:cNvPr id="41993" name="Line 8"/>
          <p:cNvSpPr>
            <a:spLocks noChangeShapeType="1"/>
          </p:cNvSpPr>
          <p:nvPr/>
        </p:nvSpPr>
        <p:spPr bwMode="auto">
          <a:xfrm flipV="1">
            <a:off x="4724400" y="5703888"/>
            <a:ext cx="1588" cy="479425"/>
          </a:xfrm>
          <a:prstGeom prst="line">
            <a:avLst/>
          </a:prstGeom>
          <a:noFill/>
          <a:ln w="38160">
            <a:solidFill>
              <a:srgbClr val="CA188D"/>
            </a:solidFill>
            <a:round/>
            <a:headEnd/>
            <a:tailEnd type="triangle" w="lg" len="lg"/>
          </a:ln>
        </p:spPr>
        <p:txBody>
          <a:bodyPr>
            <a:prstTxWarp prst="textNoShape">
              <a:avLst/>
            </a:prstTxWarp>
          </a:bodyPr>
          <a:lstStyle/>
          <a:p>
            <a:endParaRPr lang="it-IT"/>
          </a:p>
        </p:txBody>
      </p:sp>
      <p:sp>
        <p:nvSpPr>
          <p:cNvPr id="41994" name="Text Box 9"/>
          <p:cNvSpPr txBox="1">
            <a:spLocks noChangeArrowheads="1"/>
          </p:cNvSpPr>
          <p:nvPr/>
        </p:nvSpPr>
        <p:spPr bwMode="auto">
          <a:xfrm>
            <a:off x="4800600" y="5638800"/>
            <a:ext cx="1524000" cy="5365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The liquid cannot flood the room below the diaphragm (filled by air) and starts to rise, through the neck of the diaphragm, into the top room</a:t>
            </a:r>
          </a:p>
        </p:txBody>
      </p:sp>
      <p:sp>
        <p:nvSpPr>
          <p:cNvPr id="41995" name="Text Box 13"/>
          <p:cNvSpPr txBox="1">
            <a:spLocks noChangeArrowheads="1"/>
          </p:cNvSpPr>
          <p:nvPr/>
        </p:nvSpPr>
        <p:spPr bwMode="auto">
          <a:xfrm>
            <a:off x="228600" y="64770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E4538F1-62A1-3648-865C-789C276E5B2A}"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14</a:t>
            </a:fld>
            <a:endParaRPr lang="en-GB" sz="1000" b="1">
              <a:solidFill>
                <a:srgbClr val="80060D"/>
              </a:solidFill>
              <a:latin typeface="Verdana" pitchFamily="-112" charset="0"/>
            </a:endParaRPr>
          </a:p>
        </p:txBody>
      </p:sp>
      <p:pic>
        <p:nvPicPr>
          <p:cNvPr id="41996" name="Picture 12" descr="/Users/Alberto/Desktop/Presentazioni 2012/Video Pwp/Filmato 1.mpg">
            <a:hlinkClick r:id="" action="ppaction://media"/>
          </p:cNvPr>
          <p:cNvPicPr/>
          <p:nvPr>
            <a:videoFile r:link="rId1"/>
          </p:nvPr>
        </p:nvPicPr>
        <p:blipFill>
          <a:blip r:embed="rId6"/>
          <a:srcRect/>
          <a:stretch>
            <a:fillRect/>
          </a:stretch>
        </p:blipFill>
        <p:spPr bwMode="auto">
          <a:xfrm>
            <a:off x="2540000" y="2209800"/>
            <a:ext cx="3860800" cy="289560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60" fill="hold"/>
                                        <p:tgtEl>
                                          <p:spTgt spid="4199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1996"/>
                </p:tgtEl>
              </p:cMediaNode>
            </p:video>
            <p:seq concurrent="1" nextAc="seek">
              <p:cTn id="8" restart="whenNotActive" fill="hold" evtFilter="cancelBubble" nodeType="interactiveSeq">
                <p:stCondLst>
                  <p:cond evt="onClick" delay="0">
                    <p:tgtEl>
                      <p:spTgt spid="4199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1996"/>
                                        </p:tgtEl>
                                      </p:cBhvr>
                                    </p:cmd>
                                  </p:childTnLst>
                                </p:cTn>
                              </p:par>
                            </p:childTnLst>
                          </p:cTn>
                        </p:par>
                      </p:childTnLst>
                    </p:cTn>
                  </p:par>
                </p:childTnLst>
              </p:cTn>
              <p:nextCondLst>
                <p:cond evt="onClick" delay="0">
                  <p:tgtEl>
                    <p:spTgt spid="41996"/>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4034" name="Text Box 1"/>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44035" name="Text Box 2"/>
          <p:cNvSpPr txBox="1">
            <a:spLocks noChangeArrowheads="1"/>
          </p:cNvSpPr>
          <p:nvPr/>
        </p:nvSpPr>
        <p:spPr bwMode="auto">
          <a:xfrm>
            <a:off x="304800" y="1295400"/>
            <a:ext cx="6248400" cy="32226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How does </a:t>
            </a:r>
            <a:r>
              <a:rPr lang="en-GB" sz="1500" b="1">
                <a:solidFill>
                  <a:schemeClr val="tx1"/>
                </a:solidFill>
                <a:latin typeface="Verdana" pitchFamily="-112" charset="0"/>
              </a:rPr>
              <a:t>Ganimede</a:t>
            </a:r>
            <a:r>
              <a:rPr lang="en-GB" sz="1500" b="1" baseline="30000">
                <a:solidFill>
                  <a:schemeClr val="tx1"/>
                </a:solidFill>
                <a:latin typeface="Verdana" pitchFamily="-112" charset="0"/>
              </a:rPr>
              <a:t>® </a:t>
            </a:r>
            <a:r>
              <a:rPr lang="en-GB" sz="1500" b="1">
                <a:solidFill>
                  <a:srgbClr val="700D13"/>
                </a:solidFill>
                <a:latin typeface="Verdana" pitchFamily="-112" charset="0"/>
              </a:rPr>
              <a:t>work?</a:t>
            </a:r>
          </a:p>
        </p:txBody>
      </p:sp>
      <p:pic>
        <p:nvPicPr>
          <p:cNvPr id="44036" name="Picture 3"/>
          <p:cNvPicPr>
            <a:picLocks noChangeAspect="1" noChangeArrowheads="1"/>
          </p:cNvPicPr>
          <p:nvPr/>
        </p:nvPicPr>
        <p:blipFill>
          <a:blip r:embed="rId4"/>
          <a:srcRect/>
          <a:stretch>
            <a:fillRect/>
          </a:stretch>
        </p:blipFill>
        <p:spPr bwMode="auto">
          <a:xfrm>
            <a:off x="609600" y="1676400"/>
            <a:ext cx="1682750" cy="3595688"/>
          </a:xfrm>
          <a:prstGeom prst="rect">
            <a:avLst/>
          </a:prstGeom>
          <a:noFill/>
          <a:ln w="9525">
            <a:noFill/>
            <a:miter lim="800000"/>
            <a:headEnd/>
            <a:tailEnd/>
          </a:ln>
        </p:spPr>
      </p:pic>
      <p:pic>
        <p:nvPicPr>
          <p:cNvPr id="44037" name="Picture 4"/>
          <p:cNvPicPr>
            <a:picLocks noChangeAspect="1" noChangeArrowheads="1"/>
          </p:cNvPicPr>
          <p:nvPr/>
        </p:nvPicPr>
        <p:blipFill>
          <a:blip r:embed="rId5"/>
          <a:srcRect/>
          <a:stretch>
            <a:fillRect/>
          </a:stretch>
        </p:blipFill>
        <p:spPr bwMode="auto">
          <a:xfrm>
            <a:off x="3455988" y="1676400"/>
            <a:ext cx="1649412" cy="3595688"/>
          </a:xfrm>
          <a:prstGeom prst="rect">
            <a:avLst/>
          </a:prstGeom>
          <a:noFill/>
          <a:ln w="9525">
            <a:noFill/>
            <a:miter lim="800000"/>
            <a:headEnd/>
            <a:tailEnd/>
          </a:ln>
        </p:spPr>
      </p:pic>
      <p:pic>
        <p:nvPicPr>
          <p:cNvPr id="44038" name="Picture 5"/>
          <p:cNvPicPr>
            <a:picLocks noChangeAspect="1" noChangeArrowheads="1"/>
          </p:cNvPicPr>
          <p:nvPr/>
        </p:nvPicPr>
        <p:blipFill>
          <a:blip r:embed="rId6"/>
          <a:srcRect/>
          <a:stretch>
            <a:fillRect/>
          </a:stretch>
        </p:blipFill>
        <p:spPr bwMode="auto">
          <a:xfrm>
            <a:off x="6224588" y="1676400"/>
            <a:ext cx="1700212" cy="3595688"/>
          </a:xfrm>
          <a:prstGeom prst="rect">
            <a:avLst/>
          </a:prstGeom>
          <a:noFill/>
          <a:ln w="9525">
            <a:noFill/>
            <a:miter lim="800000"/>
            <a:headEnd/>
            <a:tailEnd/>
          </a:ln>
        </p:spPr>
      </p:pic>
      <p:sp>
        <p:nvSpPr>
          <p:cNvPr id="44039" name="Text Box 6"/>
          <p:cNvSpPr txBox="1">
            <a:spLocks noChangeArrowheads="1"/>
          </p:cNvSpPr>
          <p:nvPr/>
        </p:nvSpPr>
        <p:spPr bwMode="auto">
          <a:xfrm>
            <a:off x="304800" y="236220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closed</a:t>
            </a:r>
          </a:p>
        </p:txBody>
      </p:sp>
      <p:sp>
        <p:nvSpPr>
          <p:cNvPr id="44040" name="Text Box 7"/>
          <p:cNvSpPr txBox="1">
            <a:spLocks noChangeArrowheads="1"/>
          </p:cNvSpPr>
          <p:nvPr/>
        </p:nvSpPr>
        <p:spPr bwMode="auto">
          <a:xfrm>
            <a:off x="2254250" y="5029200"/>
            <a:ext cx="942975" cy="21590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Vat filling</a:t>
            </a:r>
          </a:p>
        </p:txBody>
      </p:sp>
      <p:sp>
        <p:nvSpPr>
          <p:cNvPr id="44041" name="Text Box 8"/>
          <p:cNvSpPr txBox="1">
            <a:spLocks noChangeArrowheads="1"/>
          </p:cNvSpPr>
          <p:nvPr/>
        </p:nvSpPr>
        <p:spPr bwMode="auto">
          <a:xfrm>
            <a:off x="3184525" y="236220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closed</a:t>
            </a:r>
          </a:p>
        </p:txBody>
      </p:sp>
      <p:sp>
        <p:nvSpPr>
          <p:cNvPr id="44042" name="Text Box 9"/>
          <p:cNvSpPr txBox="1">
            <a:spLocks noChangeArrowheads="1"/>
          </p:cNvSpPr>
          <p:nvPr/>
        </p:nvSpPr>
        <p:spPr bwMode="auto">
          <a:xfrm>
            <a:off x="6003925" y="236220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opened</a:t>
            </a:r>
          </a:p>
        </p:txBody>
      </p:sp>
      <p:sp>
        <p:nvSpPr>
          <p:cNvPr id="44043" name="Text Box 10"/>
          <p:cNvSpPr txBox="1">
            <a:spLocks noChangeArrowheads="1"/>
          </p:cNvSpPr>
          <p:nvPr/>
        </p:nvSpPr>
        <p:spPr bwMode="auto">
          <a:xfrm>
            <a:off x="304800" y="5421313"/>
            <a:ext cx="2590800" cy="941387"/>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Step 1</a:t>
            </a:r>
          </a:p>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rPr>
              <a:t>Filling with bypass closed.</a:t>
            </a:r>
          </a:p>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rPr>
              <a:t>The air cannot escape from the bypass and prevents the gap from being flooded by the liquid.</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The solid elements gather on the surface and form the cap of marc</a:t>
            </a:r>
            <a:r>
              <a:rPr lang="en-GB" sz="700">
                <a:solidFill>
                  <a:schemeClr val="tx1"/>
                </a:solidFill>
                <a:latin typeface="Verdana" pitchFamily="-112" charset="0"/>
              </a:rPr>
              <a:t>.</a:t>
            </a:r>
          </a:p>
        </p:txBody>
      </p:sp>
      <p:sp>
        <p:nvSpPr>
          <p:cNvPr id="44044" name="Text Box 11"/>
          <p:cNvSpPr txBox="1">
            <a:spLocks noChangeArrowheads="1"/>
          </p:cNvSpPr>
          <p:nvPr/>
        </p:nvSpPr>
        <p:spPr bwMode="auto">
          <a:xfrm>
            <a:off x="2895600" y="5411788"/>
            <a:ext cx="3124200" cy="121602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Step 2</a:t>
            </a:r>
          </a:p>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ea typeface="Verdana" pitchFamily="-112" charset="0"/>
                <a:cs typeface="Verdana" pitchFamily="-112" charset="0"/>
              </a:rPr>
              <a:t>The CO</a:t>
            </a:r>
            <a:r>
              <a:rPr lang="en-GB" sz="700" baseline="-20000">
                <a:solidFill>
                  <a:schemeClr val="tx1"/>
                </a:solidFill>
                <a:latin typeface="Verdana" pitchFamily="-112" charset="0"/>
                <a:ea typeface="Verdana" pitchFamily="-112" charset="0"/>
                <a:cs typeface="Verdana" pitchFamily="-112" charset="0"/>
              </a:rPr>
              <a:t>2</a:t>
            </a:r>
            <a:r>
              <a:rPr lang="en-GB" sz="700">
                <a:solidFill>
                  <a:schemeClr val="tx1"/>
                </a:solidFill>
                <a:latin typeface="Verdana" pitchFamily="-112" charset="0"/>
                <a:ea typeface="Verdana" pitchFamily="-112" charset="0"/>
                <a:cs typeface="Verdana" pitchFamily="-112" charset="0"/>
              </a:rPr>
              <a:t> developed during fermentation soon replaces air and saturates the gap. </a:t>
            </a:r>
            <a:r>
              <a:rPr lang="en-GB" sz="700" b="1">
                <a:solidFill>
                  <a:schemeClr val="tx1"/>
                </a:solidFill>
                <a:latin typeface="Verdana" pitchFamily="-112" charset="0"/>
                <a:ea typeface="Verdana" pitchFamily="-112" charset="0"/>
                <a:cs typeface="Verdana" pitchFamily="-112" charset="0"/>
              </a:rPr>
              <a:t>Since the bypass is closed and there is no other escape way, the excess of gas breaks out through the funnelled diaphragm into big bubbles. The bubbles will stir the cap softly and thoroughly, preventing it from compacting!</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The natural turbulence of the system will cause the seeds to fall by gravity to the bottom of the tank</a:t>
            </a:r>
            <a:r>
              <a:rPr lang="en-GB" sz="700">
                <a:solidFill>
                  <a:schemeClr val="tx1"/>
                </a:solidFill>
                <a:latin typeface="Verdana" pitchFamily="-112" charset="0"/>
              </a:rPr>
              <a:t>.</a:t>
            </a:r>
          </a:p>
        </p:txBody>
      </p:sp>
      <p:sp>
        <p:nvSpPr>
          <p:cNvPr id="44045" name="AutoShape 12"/>
          <p:cNvSpPr>
            <a:spLocks noChangeArrowheads="1"/>
          </p:cNvSpPr>
          <p:nvPr/>
        </p:nvSpPr>
        <p:spPr bwMode="auto">
          <a:xfrm>
            <a:off x="6248400" y="5791200"/>
            <a:ext cx="28194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44046" name="Text Box 13"/>
          <p:cNvSpPr txBox="1">
            <a:spLocks noChangeArrowheads="1"/>
          </p:cNvSpPr>
          <p:nvPr/>
        </p:nvSpPr>
        <p:spPr bwMode="auto">
          <a:xfrm>
            <a:off x="6096000" y="5411788"/>
            <a:ext cx="2895600" cy="1427162"/>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Step 3</a:t>
            </a:r>
          </a:p>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ea typeface="Verdana" pitchFamily="-112" charset="0"/>
                <a:cs typeface="Verdana" pitchFamily="-112" charset="0"/>
              </a:rPr>
              <a:t>For a more vigorous stirring action, </a:t>
            </a:r>
            <a:r>
              <a:rPr lang="en-GB" sz="700" b="1">
                <a:solidFill>
                  <a:schemeClr val="tx1"/>
                </a:solidFill>
                <a:latin typeface="Verdana" pitchFamily="-112" charset="0"/>
                <a:ea typeface="Verdana" pitchFamily="-112" charset="0"/>
                <a:cs typeface="Verdana" pitchFamily="-112" charset="0"/>
              </a:rPr>
              <a:t>you only need to open the bypass and a large amount of gas will soon get to the top room, pushing the liquid mass energetically, which will stir the cap of marc in a delicate and efficient way.</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rPr>
              <a:t>The gap below the diaphragm, now empty, will be flooded by the liquid. This causes the cap of marc to fall suddenly, and the seeds accordingly.</a:t>
            </a:r>
          </a:p>
        </p:txBody>
      </p:sp>
      <p:sp>
        <p:nvSpPr>
          <p:cNvPr id="44047" name="Text Box 14"/>
          <p:cNvSpPr txBox="1">
            <a:spLocks noChangeArrowheads="1"/>
          </p:cNvSpPr>
          <p:nvPr/>
        </p:nvSpPr>
        <p:spPr bwMode="auto">
          <a:xfrm>
            <a:off x="3930650" y="5257800"/>
            <a:ext cx="720725" cy="21590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rPr>
              <a:t>Film 2</a:t>
            </a:r>
          </a:p>
        </p:txBody>
      </p:sp>
      <p:pic>
        <p:nvPicPr>
          <p:cNvPr id="44048" name="Picture 15">
            <a:hlinkClick r:id="rId7" action="ppaction://hlinksldjump"/>
          </p:cNvPr>
          <p:cNvPicPr>
            <a:picLocks noChangeAspect="1" noChangeArrowheads="1"/>
          </p:cNvPicPr>
          <p:nvPr/>
        </p:nvPicPr>
        <p:blipFill>
          <a:blip r:embed="rId8"/>
          <a:srcRect/>
          <a:stretch>
            <a:fillRect/>
          </a:stretch>
        </p:blipFill>
        <p:spPr bwMode="auto">
          <a:xfrm>
            <a:off x="7391400" y="5130800"/>
            <a:ext cx="250825" cy="304800"/>
          </a:xfrm>
          <a:prstGeom prst="rect">
            <a:avLst/>
          </a:prstGeom>
          <a:noFill/>
          <a:ln w="9525">
            <a:noFill/>
            <a:miter lim="800000"/>
            <a:headEnd/>
            <a:tailEnd/>
          </a:ln>
        </p:spPr>
      </p:pic>
      <p:sp>
        <p:nvSpPr>
          <p:cNvPr id="44049" name="Text Box 16"/>
          <p:cNvSpPr txBox="1">
            <a:spLocks noChangeArrowheads="1"/>
          </p:cNvSpPr>
          <p:nvPr/>
        </p:nvSpPr>
        <p:spPr bwMode="auto">
          <a:xfrm>
            <a:off x="6784975" y="5251450"/>
            <a:ext cx="720725" cy="21590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rPr>
              <a:t>Film 3</a:t>
            </a:r>
          </a:p>
        </p:txBody>
      </p:sp>
      <p:pic>
        <p:nvPicPr>
          <p:cNvPr id="44050" name="Picture 17">
            <a:hlinkClick r:id="rId9" action="ppaction://hlinksldjump"/>
          </p:cNvPr>
          <p:cNvPicPr>
            <a:picLocks noChangeAspect="1" noChangeArrowheads="1"/>
          </p:cNvPicPr>
          <p:nvPr/>
        </p:nvPicPr>
        <p:blipFill>
          <a:blip r:embed="rId8"/>
          <a:srcRect/>
          <a:stretch>
            <a:fillRect/>
          </a:stretch>
        </p:blipFill>
        <p:spPr bwMode="auto">
          <a:xfrm>
            <a:off x="4549775" y="5130800"/>
            <a:ext cx="250825" cy="304800"/>
          </a:xfrm>
          <a:prstGeom prst="rect">
            <a:avLst/>
          </a:prstGeom>
          <a:noFill/>
          <a:ln w="9525">
            <a:noFill/>
            <a:miter lim="800000"/>
            <a:headEnd/>
            <a:tailEnd/>
          </a:ln>
        </p:spPr>
      </p:pic>
      <p:sp>
        <p:nvSpPr>
          <p:cNvPr id="44051" name="Text Box 18"/>
          <p:cNvSpPr txBox="1">
            <a:spLocks noChangeArrowheads="1"/>
          </p:cNvSpPr>
          <p:nvPr/>
        </p:nvSpPr>
        <p:spPr bwMode="auto">
          <a:xfrm>
            <a:off x="2286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3688FA3-BF84-6D4C-B336-E68CB50115F9}"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15</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6082" name="Picture 1"/>
          <p:cNvPicPr>
            <a:picLocks noChangeAspect="1" noChangeArrowheads="1"/>
          </p:cNvPicPr>
          <p:nvPr/>
        </p:nvPicPr>
        <p:blipFill>
          <a:blip r:embed="rId4"/>
          <a:srcRect/>
          <a:stretch>
            <a:fillRect/>
          </a:stretch>
        </p:blipFill>
        <p:spPr bwMode="auto">
          <a:xfrm>
            <a:off x="6364288" y="1698625"/>
            <a:ext cx="1636712" cy="3559175"/>
          </a:xfrm>
          <a:prstGeom prst="rect">
            <a:avLst/>
          </a:prstGeom>
          <a:noFill/>
          <a:ln w="9525">
            <a:noFill/>
            <a:miter lim="800000"/>
            <a:headEnd/>
            <a:tailEnd/>
          </a:ln>
        </p:spPr>
      </p:pic>
      <p:pic>
        <p:nvPicPr>
          <p:cNvPr id="46083" name="Picture 2"/>
          <p:cNvPicPr>
            <a:picLocks noChangeAspect="1" noChangeArrowheads="1"/>
          </p:cNvPicPr>
          <p:nvPr/>
        </p:nvPicPr>
        <p:blipFill>
          <a:blip r:embed="rId5"/>
          <a:srcRect/>
          <a:stretch>
            <a:fillRect/>
          </a:stretch>
        </p:blipFill>
        <p:spPr bwMode="auto">
          <a:xfrm>
            <a:off x="3581400" y="1676400"/>
            <a:ext cx="1636713" cy="3559175"/>
          </a:xfrm>
          <a:prstGeom prst="rect">
            <a:avLst/>
          </a:prstGeom>
          <a:noFill/>
          <a:ln w="9525">
            <a:noFill/>
            <a:miter lim="800000"/>
            <a:headEnd/>
            <a:tailEnd/>
          </a:ln>
        </p:spPr>
      </p:pic>
      <p:pic>
        <p:nvPicPr>
          <p:cNvPr id="46084" name="Picture 3"/>
          <p:cNvPicPr>
            <a:picLocks noChangeAspect="1" noChangeArrowheads="1"/>
          </p:cNvPicPr>
          <p:nvPr/>
        </p:nvPicPr>
        <p:blipFill>
          <a:blip r:embed="rId6"/>
          <a:srcRect/>
          <a:stretch>
            <a:fillRect/>
          </a:stretch>
        </p:blipFill>
        <p:spPr bwMode="auto">
          <a:xfrm>
            <a:off x="609600" y="1676400"/>
            <a:ext cx="1698625" cy="3592513"/>
          </a:xfrm>
          <a:prstGeom prst="rect">
            <a:avLst/>
          </a:prstGeom>
          <a:noFill/>
          <a:ln w="9525">
            <a:noFill/>
            <a:miter lim="800000"/>
            <a:headEnd/>
            <a:tailEnd/>
          </a:ln>
        </p:spPr>
      </p:pic>
      <p:sp>
        <p:nvSpPr>
          <p:cNvPr id="46085" name="Text Box 4"/>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46086" name="Text Box 5"/>
          <p:cNvSpPr txBox="1">
            <a:spLocks noChangeArrowheads="1"/>
          </p:cNvSpPr>
          <p:nvPr/>
        </p:nvSpPr>
        <p:spPr bwMode="auto">
          <a:xfrm>
            <a:off x="304800" y="1295400"/>
            <a:ext cx="6248400" cy="32226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How does </a:t>
            </a:r>
            <a:r>
              <a:rPr lang="en-GB" sz="1500" b="1">
                <a:solidFill>
                  <a:schemeClr val="tx1"/>
                </a:solidFill>
                <a:latin typeface="Verdana" pitchFamily="-112" charset="0"/>
              </a:rPr>
              <a:t>Ganimede</a:t>
            </a:r>
            <a:r>
              <a:rPr lang="en-GB" sz="1500" b="1" baseline="30000">
                <a:solidFill>
                  <a:schemeClr val="tx1"/>
                </a:solidFill>
                <a:latin typeface="Verdana" pitchFamily="-112" charset="0"/>
              </a:rPr>
              <a:t>® </a:t>
            </a:r>
            <a:r>
              <a:rPr lang="en-GB" sz="1500" b="1">
                <a:solidFill>
                  <a:srgbClr val="700D13"/>
                </a:solidFill>
                <a:latin typeface="Verdana" pitchFamily="-112" charset="0"/>
              </a:rPr>
              <a:t>work?</a:t>
            </a:r>
          </a:p>
        </p:txBody>
      </p:sp>
      <p:sp>
        <p:nvSpPr>
          <p:cNvPr id="46087" name="Text Box 6"/>
          <p:cNvSpPr txBox="1">
            <a:spLocks noChangeArrowheads="1"/>
          </p:cNvSpPr>
          <p:nvPr/>
        </p:nvSpPr>
        <p:spPr bwMode="auto">
          <a:xfrm>
            <a:off x="304800" y="236220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closed</a:t>
            </a:r>
          </a:p>
        </p:txBody>
      </p:sp>
      <p:sp>
        <p:nvSpPr>
          <p:cNvPr id="46088" name="Text Box 7"/>
          <p:cNvSpPr txBox="1">
            <a:spLocks noChangeArrowheads="1"/>
          </p:cNvSpPr>
          <p:nvPr/>
        </p:nvSpPr>
        <p:spPr bwMode="auto">
          <a:xfrm>
            <a:off x="2254250" y="4876800"/>
            <a:ext cx="1360488" cy="21590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Seed removal</a:t>
            </a:r>
          </a:p>
        </p:txBody>
      </p:sp>
      <p:sp>
        <p:nvSpPr>
          <p:cNvPr id="46089" name="Text Box 8"/>
          <p:cNvSpPr txBox="1">
            <a:spLocks noChangeArrowheads="1"/>
          </p:cNvSpPr>
          <p:nvPr/>
        </p:nvSpPr>
        <p:spPr bwMode="auto">
          <a:xfrm>
            <a:off x="3184525" y="236220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 </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closed</a:t>
            </a:r>
          </a:p>
        </p:txBody>
      </p:sp>
      <p:sp>
        <p:nvSpPr>
          <p:cNvPr id="46090" name="Text Box 9"/>
          <p:cNvSpPr txBox="1">
            <a:spLocks noChangeArrowheads="1"/>
          </p:cNvSpPr>
          <p:nvPr/>
        </p:nvSpPr>
        <p:spPr bwMode="auto">
          <a:xfrm>
            <a:off x="6003925" y="236220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closed</a:t>
            </a:r>
          </a:p>
        </p:txBody>
      </p:sp>
      <p:sp>
        <p:nvSpPr>
          <p:cNvPr id="46091" name="Text Box 10"/>
          <p:cNvSpPr txBox="1">
            <a:spLocks noChangeArrowheads="1"/>
          </p:cNvSpPr>
          <p:nvPr/>
        </p:nvSpPr>
        <p:spPr bwMode="auto">
          <a:xfrm>
            <a:off x="76200" y="5416550"/>
            <a:ext cx="3581400" cy="11620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Step 4 DELESTAGE (RACK AND RETURN)</a:t>
            </a:r>
          </a:p>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ea typeface="Verdana" pitchFamily="-112" charset="0"/>
                <a:cs typeface="Verdana" pitchFamily="-112" charset="0"/>
              </a:rPr>
              <a:t>The sudden fall in level brings the cap of marc, now soaked in the liquid, to rest on the diaphragm and release all the noble substances extracted from the skins. </a:t>
            </a:r>
            <a:r>
              <a:rPr lang="en-GB" sz="700" b="1">
                <a:solidFill>
                  <a:schemeClr val="tx1"/>
                </a:solidFill>
                <a:latin typeface="Verdana" pitchFamily="-112" charset="0"/>
                <a:ea typeface="Verdana" pitchFamily="-112" charset="0"/>
                <a:cs typeface="Verdana" pitchFamily="-112" charset="0"/>
              </a:rPr>
              <a:t>This reproduces the STATIC DRAINING typical of délestage</a:t>
            </a:r>
            <a:r>
              <a:rPr lang="en-GB" sz="700">
                <a:solidFill>
                  <a:schemeClr val="tx1"/>
                </a:solidFill>
                <a:latin typeface="Verdana" pitchFamily="-112" charset="0"/>
                <a:ea typeface="Verdana" pitchFamily="-112" charset="0"/>
                <a:cs typeface="Verdana" pitchFamily="-112" charset="0"/>
              </a:rPr>
              <a:t> in a controlled environment and with no use of pumps.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b="1">
                <a:solidFill>
                  <a:schemeClr val="tx1"/>
                </a:solidFill>
                <a:latin typeface="Verdana" pitchFamily="-112" charset="0"/>
              </a:rPr>
              <a:t>The large amount of seeds gathered at the bottom of the tank can now be easily excluded from the extraction process: they are evacuated through a special valve provided at the bottom of the conical tank</a:t>
            </a:r>
          </a:p>
        </p:txBody>
      </p:sp>
      <p:sp>
        <p:nvSpPr>
          <p:cNvPr id="46092" name="Text Box 11"/>
          <p:cNvSpPr txBox="1">
            <a:spLocks noChangeArrowheads="1"/>
          </p:cNvSpPr>
          <p:nvPr/>
        </p:nvSpPr>
        <p:spPr bwMode="auto">
          <a:xfrm>
            <a:off x="3657600" y="5403850"/>
            <a:ext cx="2514600" cy="12128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Step 5</a:t>
            </a:r>
          </a:p>
          <a:p>
            <a:pPr>
              <a:lnSpc>
                <a:spcPct val="101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ea typeface="Verdana" pitchFamily="-112" charset="0"/>
                <a:cs typeface="Verdana" pitchFamily="-112" charset="0"/>
              </a:rPr>
              <a:t>As soon as the bypass is closed again, the CO</a:t>
            </a:r>
            <a:r>
              <a:rPr lang="en-GB" sz="700" baseline="-20000">
                <a:solidFill>
                  <a:schemeClr val="tx1"/>
                </a:solidFill>
                <a:latin typeface="Verdana" pitchFamily="-112" charset="0"/>
                <a:ea typeface="Verdana" pitchFamily="-112" charset="0"/>
                <a:cs typeface="Verdana" pitchFamily="-112" charset="0"/>
              </a:rPr>
              <a:t>2</a:t>
            </a:r>
            <a:r>
              <a:rPr lang="en-GB" sz="700">
                <a:solidFill>
                  <a:schemeClr val="tx1"/>
                </a:solidFill>
                <a:latin typeface="Verdana" pitchFamily="-112" charset="0"/>
                <a:ea typeface="Verdana" pitchFamily="-112" charset="0"/>
                <a:cs typeface="Verdana" pitchFamily="-112" charset="0"/>
              </a:rPr>
              <a:t>  relentlessly produced during fermentation soon saturates the gap again, and pushes the cap of marc back to the top.</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As no bubbles stir the cap yet, </a:t>
            </a:r>
            <a:r>
              <a:rPr lang="en-GB" sz="700" b="1">
                <a:latin typeface="Verdana" pitchFamily="-112" charset="0"/>
                <a:ea typeface="Verdana" pitchFamily="-112" charset="0"/>
                <a:cs typeface="Verdana" pitchFamily="-112" charset="0"/>
              </a:rPr>
              <a:t>the STATIC DRAINING action continues during this step too</a:t>
            </a:r>
            <a:r>
              <a:rPr lang="en-GB" sz="700" b="1">
                <a:solidFill>
                  <a:schemeClr val="tx1"/>
                </a:solidFill>
                <a:latin typeface="Verdana" pitchFamily="-112" charset="0"/>
              </a:rPr>
              <a:t>.</a:t>
            </a:r>
          </a:p>
          <a:p>
            <a:pPr>
              <a:spcBef>
                <a:spcPts val="35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p:txBody>
      </p:sp>
      <p:sp>
        <p:nvSpPr>
          <p:cNvPr id="46093" name="AutoShape 12"/>
          <p:cNvSpPr>
            <a:spLocks noChangeArrowheads="1"/>
          </p:cNvSpPr>
          <p:nvPr/>
        </p:nvSpPr>
        <p:spPr bwMode="auto">
          <a:xfrm>
            <a:off x="6248400" y="5791200"/>
            <a:ext cx="28194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46094" name="Text Box 13"/>
          <p:cNvSpPr txBox="1">
            <a:spLocks noChangeArrowheads="1"/>
          </p:cNvSpPr>
          <p:nvPr/>
        </p:nvSpPr>
        <p:spPr bwMode="auto">
          <a:xfrm>
            <a:off x="6172200" y="5372100"/>
            <a:ext cx="2819400" cy="104140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Step 6 The process starts again.</a:t>
            </a:r>
          </a:p>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ea typeface="Verdana" pitchFamily="-112" charset="0"/>
                <a:cs typeface="Verdana" pitchFamily="-112" charset="0"/>
              </a:rPr>
              <a:t>With the gap filled with CO</a:t>
            </a:r>
            <a:r>
              <a:rPr lang="en-GB" sz="700" baseline="-20000">
                <a:solidFill>
                  <a:schemeClr val="tx1"/>
                </a:solidFill>
                <a:latin typeface="Verdana" pitchFamily="-112" charset="0"/>
                <a:ea typeface="Verdana" pitchFamily="-112" charset="0"/>
                <a:cs typeface="Verdana" pitchFamily="-112" charset="0"/>
              </a:rPr>
              <a:t>2</a:t>
            </a:r>
            <a:r>
              <a:rPr lang="en-GB" sz="700">
                <a:solidFill>
                  <a:schemeClr val="tx1"/>
                </a:solidFill>
                <a:latin typeface="Verdana" pitchFamily="-112" charset="0"/>
                <a:ea typeface="Verdana" pitchFamily="-112" charset="0"/>
                <a:cs typeface="Verdana" pitchFamily="-112" charset="0"/>
              </a:rPr>
              <a:t> again, the whole process starts anew, generating the natural turbulence that, stirring softly the cap, prevents the marc from compacting and </a:t>
            </a:r>
            <a:r>
              <a:rPr lang="en-GB" sz="700" b="1">
                <a:solidFill>
                  <a:schemeClr val="tx1"/>
                </a:solidFill>
                <a:latin typeface="Verdana" pitchFamily="-112" charset="0"/>
                <a:ea typeface="Verdana" pitchFamily="-112" charset="0"/>
                <a:cs typeface="Verdana" pitchFamily="-112" charset="0"/>
              </a:rPr>
              <a:t>guarantees an efficient non-aggressive extraction of the noble substances only.</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rPr>
              <a:t>It is now possible to open the bypass anytime you need a more vigorous action on the cap.</a:t>
            </a:r>
          </a:p>
        </p:txBody>
      </p:sp>
      <p:sp>
        <p:nvSpPr>
          <p:cNvPr id="46095" name="Text Box 14"/>
          <p:cNvSpPr txBox="1">
            <a:spLocks noChangeArrowheads="1"/>
          </p:cNvSpPr>
          <p:nvPr/>
        </p:nvSpPr>
        <p:spPr bwMode="auto">
          <a:xfrm>
            <a:off x="1066800" y="2590800"/>
            <a:ext cx="1066800" cy="215900"/>
          </a:xfrm>
          <a:prstGeom prst="rect">
            <a:avLst/>
          </a:prstGeom>
          <a:noFill/>
          <a:ln w="9525">
            <a:noFill/>
            <a:miter lim="800000"/>
            <a:headEnd/>
            <a:tailEnd/>
          </a:ln>
        </p:spPr>
        <p:txBody>
          <a:bodyPr lIns="90000" tIns="46800" rIns="90000" bIns="46800">
            <a:prstTxWarp prst="textNoShape">
              <a:avLst/>
            </a:prstTxWarp>
            <a:spAutoFit/>
          </a:bodyPr>
          <a:lstStyle/>
          <a:p>
            <a:pPr algn="ct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DELESTAGE</a:t>
            </a:r>
          </a:p>
        </p:txBody>
      </p:sp>
      <p:sp>
        <p:nvSpPr>
          <p:cNvPr id="46096" name="Text Box 15"/>
          <p:cNvSpPr txBox="1">
            <a:spLocks noChangeArrowheads="1"/>
          </p:cNvSpPr>
          <p:nvPr/>
        </p:nvSpPr>
        <p:spPr bwMode="auto">
          <a:xfrm>
            <a:off x="114300" y="6553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CC66EE5-7FD3-7247-9354-332ADA48F616}"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16</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48130" name="Picture 2" descr="/Users/Alberto/Desktop/Presentazioni 2012/Video Pwp/Filmato 2.mpg">
            <a:hlinkClick r:id="" action="ppaction://media"/>
          </p:cNvPr>
          <p:cNvPicPr/>
          <p:nvPr>
            <a:videoFile r:link="rId1"/>
          </p:nvPr>
        </p:nvPicPr>
        <p:blipFill>
          <a:blip r:embed="rId5"/>
          <a:srcRect/>
          <a:stretch>
            <a:fillRect/>
          </a:stretch>
        </p:blipFill>
        <p:spPr bwMode="auto">
          <a:xfrm>
            <a:off x="3886200" y="4457700"/>
            <a:ext cx="2590800" cy="1943100"/>
          </a:xfrm>
          <a:prstGeom prst="rect">
            <a:avLst/>
          </a:prstGeom>
          <a:noFill/>
          <a:ln w="9525">
            <a:noFill/>
            <a:miter lim="800000"/>
            <a:headEnd/>
            <a:tailEnd/>
          </a:ln>
        </p:spPr>
      </p:pic>
      <p:pic>
        <p:nvPicPr>
          <p:cNvPr id="48131" name="Picture 2"/>
          <p:cNvPicPr>
            <a:picLocks noChangeAspect="1" noChangeArrowheads="1"/>
          </p:cNvPicPr>
          <p:nvPr/>
        </p:nvPicPr>
        <p:blipFill>
          <a:blip r:embed="rId6"/>
          <a:srcRect/>
          <a:stretch>
            <a:fillRect/>
          </a:stretch>
        </p:blipFill>
        <p:spPr bwMode="auto">
          <a:xfrm>
            <a:off x="152400" y="2200275"/>
            <a:ext cx="2044700" cy="4324350"/>
          </a:xfrm>
          <a:prstGeom prst="rect">
            <a:avLst/>
          </a:prstGeom>
          <a:noFill/>
          <a:ln w="9525">
            <a:noFill/>
            <a:miter lim="800000"/>
            <a:headEnd/>
            <a:tailEnd/>
          </a:ln>
        </p:spPr>
      </p:pic>
      <p:sp>
        <p:nvSpPr>
          <p:cNvPr id="48132" name="Text Box 3"/>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48133" name="Text Box 4"/>
          <p:cNvSpPr txBox="1">
            <a:spLocks noChangeArrowheads="1"/>
          </p:cNvSpPr>
          <p:nvPr/>
        </p:nvSpPr>
        <p:spPr bwMode="auto">
          <a:xfrm>
            <a:off x="304800" y="1020763"/>
            <a:ext cx="6248400" cy="1254125"/>
          </a:xfrm>
          <a:prstGeom prst="rect">
            <a:avLst/>
          </a:prstGeom>
          <a:noFill/>
          <a:ln w="9525">
            <a:noFill/>
            <a:miter lim="800000"/>
            <a:headEnd/>
            <a:tailEnd/>
          </a:ln>
        </p:spPr>
        <p:txBody>
          <a:bodyPr lIns="90000" tIns="46800" rIns="90000" bIns="46800">
            <a:prstTxWarp prst="textNoShape">
              <a:avLst/>
            </a:prstTxWarp>
            <a:spAutoFit/>
          </a:bodyPr>
          <a:lstStyle/>
          <a:p>
            <a:pPr>
              <a:lnSpc>
                <a:spcPts val="1600"/>
              </a:lnSpc>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Exclusion of seeds from winemaking. </a:t>
            </a:r>
          </a:p>
          <a:p>
            <a:pPr>
              <a:lnSpc>
                <a:spcPct val="106000"/>
              </a:lnSpc>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An exclusive feature of  </a:t>
            </a:r>
            <a:r>
              <a:rPr lang="en-GB" sz="1600" b="1">
                <a:solidFill>
                  <a:schemeClr val="tx1"/>
                </a:solidFill>
                <a:latin typeface="Verdana" pitchFamily="-112" charset="0"/>
              </a:rPr>
              <a:t>Ganimede</a:t>
            </a:r>
            <a:r>
              <a:rPr lang="en-GB" sz="1600" b="1" baseline="30000">
                <a:solidFill>
                  <a:schemeClr val="tx1"/>
                </a:solidFill>
                <a:latin typeface="Verdana" pitchFamily="-112" charset="0"/>
              </a:rPr>
              <a:t>®</a:t>
            </a:r>
            <a:r>
              <a:rPr lang="en-GB" sz="1600" b="1">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latin typeface="Verdana" pitchFamily="-112" charset="0"/>
                <a:ea typeface="Verdana" pitchFamily="-112" charset="0"/>
                <a:cs typeface="Verdana" pitchFamily="-112" charset="0"/>
              </a:rPr>
              <a:t>Ganimede</a:t>
            </a:r>
            <a:r>
              <a:rPr lang="en-GB" sz="1200" b="1" baseline="30000">
                <a:latin typeface="Verdana" pitchFamily="-112" charset="0"/>
                <a:ea typeface="Verdana" pitchFamily="-112" charset="0"/>
                <a:cs typeface="Verdana" pitchFamily="-112" charset="0"/>
              </a:rPr>
              <a:t>®</a:t>
            </a:r>
            <a:r>
              <a:rPr lang="en-GB" sz="1200" b="1">
                <a:latin typeface="Verdana" pitchFamily="-112" charset="0"/>
              </a:rPr>
              <a:t> </a:t>
            </a:r>
            <a:r>
              <a:rPr lang="en-GB" sz="1200" b="1">
                <a:latin typeface="Verdana" pitchFamily="-112" charset="0"/>
                <a:ea typeface="Verdana" pitchFamily="-112" charset="0"/>
                <a:cs typeface="Verdana" pitchFamily="-112" charset="0"/>
              </a:rPr>
              <a:t>proves again its ability to encourage a SELECTIVE EXTRACTION of the noble substances from the grape skins</a:t>
            </a:r>
            <a:r>
              <a:rPr lang="en-GB" sz="1200" b="1">
                <a:solidFill>
                  <a:schemeClr val="tx1"/>
                </a:solidFill>
                <a:latin typeface="Verdana" pitchFamily="-112" charset="0"/>
              </a:rPr>
              <a:t>.</a:t>
            </a:r>
          </a:p>
          <a:p>
            <a:pPr>
              <a:lnSpc>
                <a:spcPts val="1800"/>
              </a:lnSpc>
              <a:spcBef>
                <a:spcPts val="66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solidFill>
                <a:schemeClr val="tx1"/>
              </a:solidFill>
              <a:latin typeface="Verdana" pitchFamily="-112" charset="0"/>
            </a:endParaRPr>
          </a:p>
        </p:txBody>
      </p:sp>
      <p:sp>
        <p:nvSpPr>
          <p:cNvPr id="48134" name="Text Box 5"/>
          <p:cNvSpPr txBox="1">
            <a:spLocks noChangeArrowheads="1"/>
          </p:cNvSpPr>
          <p:nvPr/>
        </p:nvSpPr>
        <p:spPr bwMode="auto">
          <a:xfrm>
            <a:off x="58738" y="294005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closed</a:t>
            </a:r>
          </a:p>
        </p:txBody>
      </p:sp>
      <p:sp>
        <p:nvSpPr>
          <p:cNvPr id="48135" name="Rectangle 6"/>
          <p:cNvSpPr>
            <a:spLocks noGrp="1" noChangeArrowheads="1"/>
          </p:cNvSpPr>
          <p:nvPr>
            <p:ph type="title"/>
          </p:nvPr>
        </p:nvSpPr>
        <p:spPr>
          <a:xfrm>
            <a:off x="6553200" y="1066800"/>
            <a:ext cx="2590800" cy="5159375"/>
          </a:xfrm>
        </p:spPr>
        <p:txBody>
          <a:bodyPr lIns="91440" tIns="45720" rIns="91440" bIns="45720" anchor="t"/>
          <a:lstStyle/>
          <a:p>
            <a:pPr algn="l" eaLnBrk="1" hangingPunct="1">
              <a:lnSpc>
                <a:spcPct val="110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8080"/>
                </a:solidFill>
                <a:latin typeface="Verdana" pitchFamily="-112" charset="0"/>
                <a:ea typeface="Verdana" pitchFamily="-112" charset="0"/>
                <a:cs typeface="Verdana" pitchFamily="-112" charset="0"/>
              </a:rPr>
              <a:t>Ganimede</a:t>
            </a:r>
            <a:r>
              <a:rPr lang="en-GB" sz="1000" b="1" baseline="31000">
                <a:solidFill>
                  <a:srgbClr val="808080"/>
                </a:solidFill>
                <a:latin typeface="Verdana" pitchFamily="-112" charset="0"/>
                <a:ea typeface="Verdana" pitchFamily="-112" charset="0"/>
                <a:cs typeface="Verdana" pitchFamily="-112" charset="0"/>
              </a:rPr>
              <a:t>®</a:t>
            </a:r>
            <a:r>
              <a:rPr lang="en-GB" sz="1000" b="1">
                <a:solidFill>
                  <a:srgbClr val="808080"/>
                </a:solidFill>
                <a:latin typeface="Verdana" pitchFamily="-112" charset="0"/>
              </a:rPr>
              <a:t>  </a:t>
            </a:r>
            <a:r>
              <a:rPr lang="en-GB" sz="1000" b="1">
                <a:solidFill>
                  <a:srgbClr val="808080"/>
                </a:solidFill>
                <a:latin typeface="Verdana" pitchFamily="-112" charset="0"/>
                <a:ea typeface="Verdana" pitchFamily="-112" charset="0"/>
                <a:cs typeface="Verdana" pitchFamily="-112" charset="0"/>
              </a:rPr>
              <a:t>is the only fermenter worldwide enabling to solve the problem of seeds during winemaking. </a:t>
            </a:r>
            <a:br>
              <a:rPr lang="en-GB" sz="1000" b="1">
                <a:solidFill>
                  <a:srgbClr val="808080"/>
                </a:solidFill>
                <a:latin typeface="Verdana" pitchFamily="-112" charset="0"/>
                <a:ea typeface="Verdana" pitchFamily="-112" charset="0"/>
                <a:cs typeface="Verdana" pitchFamily="-112" charset="0"/>
              </a:rPr>
            </a:br>
            <a:r>
              <a:rPr lang="en-GB" sz="1000" b="1" i="1">
                <a:solidFill>
                  <a:srgbClr val="808080"/>
                </a:solidFill>
                <a:latin typeface="Verdana" pitchFamily="-112" charset="0"/>
                <a:ea typeface="Verdana" pitchFamily="-112" charset="0"/>
                <a:cs typeface="Verdana" pitchFamily="-112" charset="0"/>
              </a:rPr>
              <a:t/>
            </a:r>
            <a:br>
              <a:rPr lang="en-GB" sz="1000" b="1" i="1">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rPr>
              <a:t>The seeds (accounting for 3 to 5 percent of the dry marc) are often a source of bitter and aggressive tannins and, depending on the year and the grape variety, they should be considered carefully. In traditional fermenters, the mechanical washing generated by pumping the juice over, combined with the effects of high temperature and alcohol, will break up the greasy cuticles coating the seeds and cause the substances contained in the seeds to blend in the must-wine. Unless unripe seeds (which may come in large number at certain years) are separated in due time, they will pass their bitter and astringent tannins on to the product. This will lead to inelegant, astringent, herbaceous-scented wines, which would need far more refining, and make costs rise and cause marketing time to be delayed.</a:t>
            </a:r>
          </a:p>
        </p:txBody>
      </p:sp>
      <p:sp>
        <p:nvSpPr>
          <p:cNvPr id="48136" name="Text Box 7"/>
          <p:cNvSpPr txBox="1">
            <a:spLocks noChangeArrowheads="1"/>
          </p:cNvSpPr>
          <p:nvPr/>
        </p:nvSpPr>
        <p:spPr bwMode="auto">
          <a:xfrm>
            <a:off x="2438400" y="5486400"/>
            <a:ext cx="1360488" cy="21590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Seed removal</a:t>
            </a:r>
          </a:p>
        </p:txBody>
      </p:sp>
      <p:pic>
        <p:nvPicPr>
          <p:cNvPr id="48137" name="Picture 8"/>
          <p:cNvPicPr>
            <a:picLocks noChangeAspect="1" noChangeArrowheads="1"/>
          </p:cNvPicPr>
          <p:nvPr/>
        </p:nvPicPr>
        <p:blipFill>
          <a:blip r:embed="rId7"/>
          <a:srcRect/>
          <a:stretch>
            <a:fillRect/>
          </a:stretch>
        </p:blipFill>
        <p:spPr bwMode="auto">
          <a:xfrm>
            <a:off x="3886200" y="2271713"/>
            <a:ext cx="2590800" cy="2071687"/>
          </a:xfrm>
          <a:prstGeom prst="rect">
            <a:avLst/>
          </a:prstGeom>
          <a:noFill/>
          <a:ln w="9525">
            <a:noFill/>
            <a:miter lim="800000"/>
            <a:headEnd/>
            <a:tailEnd/>
          </a:ln>
        </p:spPr>
      </p:pic>
      <p:sp>
        <p:nvSpPr>
          <p:cNvPr id="48138" name="Text Box 9"/>
          <p:cNvSpPr txBox="1">
            <a:spLocks noChangeArrowheads="1"/>
          </p:cNvSpPr>
          <p:nvPr/>
        </p:nvSpPr>
        <p:spPr bwMode="auto">
          <a:xfrm>
            <a:off x="2286000" y="2205038"/>
            <a:ext cx="1600200" cy="1149350"/>
          </a:xfrm>
          <a:prstGeom prst="rect">
            <a:avLst/>
          </a:prstGeom>
          <a:noFill/>
          <a:ln w="9525">
            <a:noFill/>
            <a:miter lim="800000"/>
            <a:headEnd/>
            <a:tailEnd/>
          </a:ln>
        </p:spPr>
        <p:txBody>
          <a:bodyPr lIns="90000" tIns="46800" rIns="90000" bIns="46800">
            <a:prstTxWarp prst="textNoShape">
              <a:avLst/>
            </a:prstTxWarp>
            <a:spAutoFit/>
          </a:bodyPr>
          <a:lstStyle/>
          <a:p>
            <a:pPr>
              <a:lnSpc>
                <a:spcPct val="110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The typical turbulence of </a:t>
            </a:r>
            <a:r>
              <a:rPr lang="en-GB" sz="700" b="1">
                <a:latin typeface="Verdana" pitchFamily="-112" charset="0"/>
                <a:ea typeface="Verdana" pitchFamily="-112" charset="0"/>
                <a:cs typeface="Verdana" pitchFamily="-112" charset="0"/>
              </a:rPr>
              <a:t>Ganimede</a:t>
            </a:r>
            <a:r>
              <a:rPr lang="en-GB" sz="700" b="1" baseline="28000">
                <a:latin typeface="Verdana" pitchFamily="-112" charset="0"/>
                <a:ea typeface="Verdana" pitchFamily="-112" charset="0"/>
                <a:cs typeface="Verdana" pitchFamily="-112" charset="0"/>
              </a:rPr>
              <a:t>®</a:t>
            </a:r>
            <a:r>
              <a:rPr lang="en-GB" sz="700">
                <a:latin typeface="Verdana" pitchFamily="-112" charset="0"/>
              </a:rPr>
              <a:t> method causes large amounts of seeds to fall by gravity to the bottom of the tank. If the Winemaker considers it adequate, these seeds can be easily removed through the special valve at the bottom of the fermenter</a:t>
            </a:r>
            <a:r>
              <a:rPr lang="en-GB" sz="700">
                <a:solidFill>
                  <a:schemeClr val="tx1"/>
                </a:solidFill>
                <a:latin typeface="Verdana" pitchFamily="-112" charset="0"/>
              </a:rPr>
              <a:t>.</a:t>
            </a:r>
          </a:p>
        </p:txBody>
      </p:sp>
      <p:sp>
        <p:nvSpPr>
          <p:cNvPr id="48139" name="Oval 10"/>
          <p:cNvSpPr>
            <a:spLocks noChangeArrowheads="1"/>
          </p:cNvSpPr>
          <p:nvPr/>
        </p:nvSpPr>
        <p:spPr bwMode="auto">
          <a:xfrm>
            <a:off x="457200" y="4800600"/>
            <a:ext cx="1828800" cy="1828800"/>
          </a:xfrm>
          <a:prstGeom prst="ellipse">
            <a:avLst/>
          </a:prstGeom>
          <a:noFill/>
          <a:ln w="57240" cap="rnd">
            <a:solidFill>
              <a:srgbClr val="99CC00"/>
            </a:solidFill>
            <a:prstDash val="sysDot"/>
            <a:round/>
            <a:headEnd/>
            <a:tailEnd/>
          </a:ln>
        </p:spPr>
        <p:txBody>
          <a:bodyPr wrap="none" anchor="ctr">
            <a:prstTxWarp prst="textNoShape">
              <a:avLst/>
            </a:prstTxWarp>
          </a:bodyPr>
          <a:lstStyle/>
          <a:p>
            <a:endParaRPr lang="it-IT"/>
          </a:p>
        </p:txBody>
      </p:sp>
      <p:sp>
        <p:nvSpPr>
          <p:cNvPr id="48140" name="Line 11"/>
          <p:cNvSpPr>
            <a:spLocks noChangeShapeType="1"/>
          </p:cNvSpPr>
          <p:nvPr/>
        </p:nvSpPr>
        <p:spPr bwMode="auto">
          <a:xfrm>
            <a:off x="2286000" y="5715000"/>
            <a:ext cx="2971800" cy="1588"/>
          </a:xfrm>
          <a:prstGeom prst="line">
            <a:avLst/>
          </a:prstGeom>
          <a:noFill/>
          <a:ln w="57240" cap="rnd">
            <a:solidFill>
              <a:srgbClr val="99CC00"/>
            </a:solidFill>
            <a:prstDash val="sysDot"/>
            <a:round/>
            <a:headEnd/>
            <a:tailEnd/>
          </a:ln>
        </p:spPr>
        <p:txBody>
          <a:bodyPr>
            <a:prstTxWarp prst="textNoShape">
              <a:avLst/>
            </a:prstTxWarp>
          </a:bodyPr>
          <a:lstStyle/>
          <a:p>
            <a:endParaRPr lang="it-IT"/>
          </a:p>
        </p:txBody>
      </p:sp>
      <p:sp>
        <p:nvSpPr>
          <p:cNvPr id="48141" name="Line 12"/>
          <p:cNvSpPr>
            <a:spLocks noChangeShapeType="1"/>
          </p:cNvSpPr>
          <p:nvPr/>
        </p:nvSpPr>
        <p:spPr bwMode="auto">
          <a:xfrm flipV="1">
            <a:off x="4229100" y="3635375"/>
            <a:ext cx="1588" cy="2079625"/>
          </a:xfrm>
          <a:prstGeom prst="line">
            <a:avLst/>
          </a:prstGeom>
          <a:noFill/>
          <a:ln w="57240" cap="rnd">
            <a:solidFill>
              <a:srgbClr val="99CC00"/>
            </a:solidFill>
            <a:prstDash val="sysDot"/>
            <a:round/>
            <a:headEnd/>
            <a:tailEnd/>
          </a:ln>
        </p:spPr>
        <p:txBody>
          <a:bodyPr>
            <a:prstTxWarp prst="textNoShape">
              <a:avLst/>
            </a:prstTxWarp>
          </a:bodyPr>
          <a:lstStyle/>
          <a:p>
            <a:endParaRPr lang="it-IT"/>
          </a:p>
        </p:txBody>
      </p:sp>
      <p:sp>
        <p:nvSpPr>
          <p:cNvPr id="48142" name="Line 13"/>
          <p:cNvSpPr>
            <a:spLocks noChangeShapeType="1"/>
          </p:cNvSpPr>
          <p:nvPr/>
        </p:nvSpPr>
        <p:spPr bwMode="auto">
          <a:xfrm>
            <a:off x="1219200" y="4335463"/>
            <a:ext cx="1588" cy="914400"/>
          </a:xfrm>
          <a:prstGeom prst="line">
            <a:avLst/>
          </a:prstGeom>
          <a:noFill/>
          <a:ln w="22320" cap="rnd">
            <a:solidFill>
              <a:srgbClr val="99CC00"/>
            </a:solidFill>
            <a:prstDash val="sysDot"/>
            <a:round/>
            <a:headEnd/>
            <a:tailEnd type="triangle" w="lg" len="lg"/>
          </a:ln>
        </p:spPr>
        <p:txBody>
          <a:bodyPr>
            <a:prstTxWarp prst="textNoShape">
              <a:avLst/>
            </a:prstTxWarp>
          </a:bodyPr>
          <a:lstStyle/>
          <a:p>
            <a:endParaRPr lang="it-IT"/>
          </a:p>
        </p:txBody>
      </p:sp>
      <p:sp>
        <p:nvSpPr>
          <p:cNvPr id="48143" name="Line 14"/>
          <p:cNvSpPr>
            <a:spLocks noChangeShapeType="1"/>
          </p:cNvSpPr>
          <p:nvPr/>
        </p:nvSpPr>
        <p:spPr bwMode="auto">
          <a:xfrm>
            <a:off x="1371600" y="4343400"/>
            <a:ext cx="1588" cy="914400"/>
          </a:xfrm>
          <a:prstGeom prst="line">
            <a:avLst/>
          </a:prstGeom>
          <a:noFill/>
          <a:ln w="22320" cap="rnd">
            <a:solidFill>
              <a:srgbClr val="99CC00"/>
            </a:solidFill>
            <a:prstDash val="sysDot"/>
            <a:round/>
            <a:headEnd/>
            <a:tailEnd type="triangle" w="lg" len="lg"/>
          </a:ln>
        </p:spPr>
        <p:txBody>
          <a:bodyPr>
            <a:prstTxWarp prst="textNoShape">
              <a:avLst/>
            </a:prstTxWarp>
          </a:bodyPr>
          <a:lstStyle/>
          <a:p>
            <a:endParaRPr lang="it-IT"/>
          </a:p>
        </p:txBody>
      </p:sp>
      <p:sp>
        <p:nvSpPr>
          <p:cNvPr id="48144" name="Line 15"/>
          <p:cNvSpPr>
            <a:spLocks noChangeShapeType="1"/>
          </p:cNvSpPr>
          <p:nvPr/>
        </p:nvSpPr>
        <p:spPr bwMode="auto">
          <a:xfrm>
            <a:off x="1524000" y="4335463"/>
            <a:ext cx="1588" cy="914400"/>
          </a:xfrm>
          <a:prstGeom prst="line">
            <a:avLst/>
          </a:prstGeom>
          <a:noFill/>
          <a:ln w="22320" cap="rnd">
            <a:solidFill>
              <a:srgbClr val="99CC00"/>
            </a:solidFill>
            <a:prstDash val="sysDot"/>
            <a:round/>
            <a:headEnd/>
            <a:tailEnd type="triangle" w="lg" len="lg"/>
          </a:ln>
        </p:spPr>
        <p:txBody>
          <a:bodyPr>
            <a:prstTxWarp prst="textNoShape">
              <a:avLst/>
            </a:prstTxWarp>
          </a:bodyPr>
          <a:lstStyle/>
          <a:p>
            <a:endParaRPr lang="it-IT"/>
          </a:p>
        </p:txBody>
      </p:sp>
      <p:sp>
        <p:nvSpPr>
          <p:cNvPr id="48145" name="Text Box 16"/>
          <p:cNvSpPr txBox="1">
            <a:spLocks noChangeArrowheads="1"/>
          </p:cNvSpPr>
          <p:nvPr/>
        </p:nvSpPr>
        <p:spPr bwMode="auto">
          <a:xfrm>
            <a:off x="2286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97A7866-5637-1B42-87D9-3B9B09D2B09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17</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00" fill="hold"/>
                                        <p:tgtEl>
                                          <p:spTgt spid="4813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8130"/>
                </p:tgtEl>
              </p:cMediaNode>
            </p:video>
            <p:seq concurrent="1" nextAc="seek">
              <p:cTn id="8" restart="whenNotActive" fill="hold" evtFilter="cancelBubble" nodeType="interactiveSeq">
                <p:stCondLst>
                  <p:cond evt="onClick" delay="0">
                    <p:tgtEl>
                      <p:spTgt spid="4813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8130"/>
                                        </p:tgtEl>
                                      </p:cBhvr>
                                    </p:cmd>
                                  </p:childTnLst>
                                </p:cTn>
                              </p:par>
                            </p:childTnLst>
                          </p:cTn>
                        </p:par>
                      </p:childTnLst>
                    </p:cTn>
                  </p:par>
                </p:childTnLst>
              </p:cTn>
              <p:nextCondLst>
                <p:cond evt="onClick" delay="0">
                  <p:tgtEl>
                    <p:spTgt spid="48130"/>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0178" name="Text Box 1"/>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50179" name="Text Box 2"/>
          <p:cNvSpPr txBox="1">
            <a:spLocks noChangeArrowheads="1"/>
          </p:cNvSpPr>
          <p:nvPr/>
        </p:nvSpPr>
        <p:spPr bwMode="auto">
          <a:xfrm>
            <a:off x="304800" y="1143000"/>
            <a:ext cx="6248400" cy="706438"/>
          </a:xfrm>
          <a:prstGeom prst="rect">
            <a:avLst/>
          </a:prstGeom>
          <a:noFill/>
          <a:ln w="9525">
            <a:noFill/>
            <a:miter lim="800000"/>
            <a:headEnd/>
            <a:tailEnd/>
          </a:ln>
        </p:spPr>
        <p:txBody>
          <a:bodyPr lIns="90000" tIns="46800" rIns="90000" bIns="46800">
            <a:prstTxWarp prst="textNoShape">
              <a:avLst/>
            </a:prstTxWarp>
            <a:spAutoFit/>
          </a:bodyPr>
          <a:lstStyle/>
          <a:p>
            <a:pPr>
              <a:lnSpc>
                <a:spcPts val="2800"/>
              </a:lnSpc>
              <a:spcBef>
                <a:spcPts val="938"/>
              </a:spcBef>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ea typeface="Verdana" pitchFamily="-112" charset="0"/>
                <a:cs typeface="Verdana" pitchFamily="-112" charset="0"/>
              </a:rPr>
              <a:t>Big and small Ganimede</a:t>
            </a:r>
            <a:r>
              <a:rPr lang="en-GB" sz="1600" b="1" baseline="28000">
                <a:solidFill>
                  <a:srgbClr val="80060D"/>
                </a:solidFill>
                <a:latin typeface="Verdana" pitchFamily="-112" charset="0"/>
                <a:ea typeface="Verdana" pitchFamily="-112" charset="0"/>
                <a:cs typeface="Verdana" pitchFamily="-112" charset="0"/>
              </a:rPr>
              <a:t>® </a:t>
            </a:r>
            <a:r>
              <a:rPr lang="en-GB" sz="1600" b="1">
                <a:solidFill>
                  <a:srgbClr val="80060D"/>
                </a:solidFill>
                <a:latin typeface="Verdana" pitchFamily="-112" charset="0"/>
                <a:ea typeface="Verdana" pitchFamily="-112" charset="0"/>
                <a:cs typeface="Verdana" pitchFamily="-112" charset="0"/>
              </a:rPr>
              <a:t>fermenters:</a:t>
            </a:r>
          </a:p>
          <a:p>
            <a:pPr>
              <a:lnSpc>
                <a:spcPct val="106000"/>
              </a:lnSpc>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Good wine from a big vat!</a:t>
            </a:r>
          </a:p>
        </p:txBody>
      </p:sp>
      <p:sp>
        <p:nvSpPr>
          <p:cNvPr id="50180" name="Rectangle 3"/>
          <p:cNvSpPr>
            <a:spLocks noGrp="1" noChangeArrowheads="1"/>
          </p:cNvSpPr>
          <p:nvPr>
            <p:ph type="title"/>
          </p:nvPr>
        </p:nvSpPr>
        <p:spPr>
          <a:xfrm>
            <a:off x="5791200" y="1066800"/>
            <a:ext cx="3352800" cy="5159375"/>
          </a:xfrm>
        </p:spPr>
        <p:txBody>
          <a:bodyPr lIns="91440" tIns="45720" rIns="91440" bIns="45720" anchor="t"/>
          <a:lstStyle/>
          <a:p>
            <a:pPr algn="l" eaLnBrk="1" hangingPunct="1">
              <a:lnSpc>
                <a:spcPct val="110000"/>
              </a:lnSpc>
              <a:spcAft>
                <a:spcPts val="1000"/>
              </a:spcAft>
              <a:buSzTx/>
              <a:buFont typeface="StarSymbo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8080"/>
                </a:solidFill>
                <a:latin typeface="Verdana" pitchFamily="-112" charset="0"/>
                <a:ea typeface="Verdana" pitchFamily="-112" charset="0"/>
                <a:cs typeface="Verdana" pitchFamily="-112" charset="0"/>
              </a:rPr>
              <a:t>The excellent performances of Ganimede</a:t>
            </a:r>
            <a:r>
              <a:rPr lang="en-GB" sz="1000" b="1" baseline="31000">
                <a:solidFill>
                  <a:srgbClr val="808080"/>
                </a:solidFill>
                <a:latin typeface="Verdana" pitchFamily="-112" charset="0"/>
                <a:ea typeface="Verdana" pitchFamily="-112" charset="0"/>
                <a:cs typeface="Verdana" pitchFamily="-112" charset="0"/>
              </a:rPr>
              <a:t>®</a:t>
            </a:r>
            <a:r>
              <a:rPr lang="en-GB" sz="1000" b="1">
                <a:solidFill>
                  <a:srgbClr val="808080"/>
                </a:solidFill>
                <a:latin typeface="Verdana" pitchFamily="-112" charset="0"/>
                <a:ea typeface="Verdana" pitchFamily="-112" charset="0"/>
                <a:cs typeface="Verdana" pitchFamily="-112" charset="0"/>
              </a:rPr>
              <a:t> Small series of vats (35 to 600 hectolitres) are now widely confirmed in the Big range (600 to 2,000 hectolitres). </a:t>
            </a:r>
            <a:r>
              <a:rPr lang="en-GB" sz="1000">
                <a:solidFill>
                  <a:srgbClr val="808080"/>
                </a:solidFill>
                <a:latin typeface="Verdana" pitchFamily="-112" charset="0"/>
                <a:ea typeface="Verdana" pitchFamily="-112" charset="0"/>
                <a:cs typeface="Verdana" pitchFamily="-112" charset="0"/>
              </a:rPr>
              <a:t>Unlike traditional systems, the size of Ganimede</a:t>
            </a:r>
            <a:r>
              <a:rPr lang="en-GB" sz="1000" baseline="31000">
                <a:solidFill>
                  <a:srgbClr val="808080"/>
                </a:solidFill>
                <a:latin typeface="Verdana" pitchFamily="-112" charset="0"/>
                <a:ea typeface="Verdana" pitchFamily="-112" charset="0"/>
                <a:cs typeface="Verdana" pitchFamily="-112" charset="0"/>
              </a:rPr>
              <a:t>®</a:t>
            </a:r>
            <a:r>
              <a:rPr lang="en-GB" sz="1000">
                <a:solidFill>
                  <a:srgbClr val="808080"/>
                </a:solidFill>
                <a:latin typeface="Verdana" pitchFamily="-112" charset="0"/>
                <a:ea typeface="Verdana" pitchFamily="-112" charset="0"/>
                <a:cs typeface="Verdana" pitchFamily="-112" charset="0"/>
              </a:rPr>
              <a:t> fermenters does not affect the quality of the end product, because the typical turbulence of the fermenter is proportional to the size of the vat and the amount of mass: a larger vat means a larger gap, then a larger amount of carbon dioxide developed during fermentation, and so on. </a:t>
            </a:r>
            <a:r>
              <a:rPr lang="en-GB" sz="1000" b="1">
                <a:solidFill>
                  <a:srgbClr val="808080"/>
                </a:solidFill>
                <a:latin typeface="Verdana" pitchFamily="-112" charset="0"/>
                <a:ea typeface="Verdana" pitchFamily="-112" charset="0"/>
                <a:cs typeface="Verdana" pitchFamily="-112" charset="0"/>
              </a:rPr>
              <a:t>Amazing results can therefore be obtained with a 1,800 hl-wide vat, instead of three 600 hl-wide traditional fermenters</a:t>
            </a:r>
            <a:r>
              <a:rPr lang="en-GB" sz="1000">
                <a:solidFill>
                  <a:srgbClr val="808080"/>
                </a:solidFill>
                <a:latin typeface="Verdana" pitchFamily="-112" charset="0"/>
                <a:ea typeface="Verdana" pitchFamily="-112" charset="0"/>
                <a:cs typeface="Verdana" pitchFamily="-112" charset="0"/>
              </a:rPr>
              <a:t>.</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
            </a:r>
            <a:br>
              <a:rPr lang="en-GB" sz="1000">
                <a:solidFill>
                  <a:srgbClr val="808080"/>
                </a:solidFill>
                <a:latin typeface="Verdana" pitchFamily="-112" charset="0"/>
                <a:ea typeface="Verdana" pitchFamily="-112" charset="0"/>
                <a:cs typeface="Verdana" pitchFamily="-112" charset="0"/>
              </a:rPr>
            </a:br>
            <a:r>
              <a:rPr lang="en-GB" sz="1000" b="1" i="1">
                <a:solidFill>
                  <a:srgbClr val="808080"/>
                </a:solidFill>
                <a:latin typeface="Verdana" pitchFamily="-112" charset="0"/>
                <a:ea typeface="Verdana" pitchFamily="-112" charset="0"/>
                <a:cs typeface="Verdana" pitchFamily="-112" charset="0"/>
              </a:rPr>
              <a:t>Metodo Ganimede</a:t>
            </a:r>
            <a:r>
              <a:rPr lang="en-GB" sz="1000" b="1" i="1" baseline="31000">
                <a:solidFill>
                  <a:srgbClr val="808080"/>
                </a:solidFill>
                <a:latin typeface="Verdana" pitchFamily="-112" charset="0"/>
                <a:ea typeface="Verdana" pitchFamily="-112" charset="0"/>
                <a:cs typeface="Verdana" pitchFamily="-112" charset="0"/>
              </a:rPr>
              <a:t>®</a:t>
            </a:r>
            <a:r>
              <a:rPr lang="en-GB" sz="1000" b="1" i="1">
                <a:solidFill>
                  <a:srgbClr val="808080"/>
                </a:solidFill>
                <a:latin typeface="Verdana" pitchFamily="-112" charset="0"/>
              </a:rPr>
              <a:t> </a:t>
            </a:r>
            <a:r>
              <a:rPr lang="en-GB" sz="1000" b="1" i="1">
                <a:solidFill>
                  <a:srgbClr val="808080"/>
                </a:solidFill>
                <a:latin typeface="Verdana" pitchFamily="-112" charset="0"/>
                <a:ea typeface="Verdana" pitchFamily="-112" charset="0"/>
                <a:cs typeface="Verdana" pitchFamily="-112" charset="0"/>
              </a:rPr>
              <a:t>can stir thoroughly and efficiently also huge amounts of marc, up to 2.5 metres wide, for 100% of grapes. This means that, when processing the same grapes, the wines produced in large Ganimede</a:t>
            </a:r>
            <a:r>
              <a:rPr lang="en-GB" sz="1000" b="1" i="1" baseline="31000">
                <a:solidFill>
                  <a:srgbClr val="808080"/>
                </a:solidFill>
                <a:latin typeface="Verdana" pitchFamily="-112" charset="0"/>
                <a:ea typeface="Verdana" pitchFamily="-112" charset="0"/>
                <a:cs typeface="Verdana" pitchFamily="-112" charset="0"/>
              </a:rPr>
              <a:t>®</a:t>
            </a:r>
            <a:r>
              <a:rPr lang="en-GB" sz="1000" b="1" i="1">
                <a:solidFill>
                  <a:srgbClr val="808080"/>
                </a:solidFill>
                <a:latin typeface="Verdana" pitchFamily="-112" charset="0"/>
                <a:ea typeface="Verdana" pitchFamily="-112" charset="0"/>
                <a:cs typeface="Verdana" pitchFamily="-112" charset="0"/>
              </a:rPr>
              <a:t> </a:t>
            </a:r>
            <a:r>
              <a:rPr lang="en-GB" sz="1000" b="1" i="1">
                <a:solidFill>
                  <a:srgbClr val="808080"/>
                </a:solidFill>
                <a:latin typeface="Verdana" pitchFamily="-112" charset="0"/>
              </a:rPr>
              <a:t>fermenters are fairly better in quality than the wines made in large traditional fermenters</a:t>
            </a:r>
            <a:r>
              <a:rPr lang="en-GB" sz="1000">
                <a:solidFill>
                  <a:srgbClr val="808080"/>
                </a:solidFill>
                <a:latin typeface="Verdana" pitchFamily="-112" charset="0"/>
              </a:rPr>
              <a:t>.</a:t>
            </a:r>
            <a:br>
              <a:rPr lang="en-GB" sz="1000">
                <a:solidFill>
                  <a:srgbClr val="808080"/>
                </a:solidFill>
                <a:latin typeface="Verdana" pitchFamily="-112" charset="0"/>
              </a:rPr>
            </a:br>
            <a:endParaRPr lang="en-GB" sz="1000">
              <a:solidFill>
                <a:srgbClr val="808080"/>
              </a:solidFill>
              <a:latin typeface="Verdana" pitchFamily="-112" charset="0"/>
            </a:endParaRPr>
          </a:p>
        </p:txBody>
      </p:sp>
      <p:pic>
        <p:nvPicPr>
          <p:cNvPr id="50181" name="Picture 4"/>
          <p:cNvPicPr>
            <a:picLocks noChangeAspect="1" noChangeArrowheads="1"/>
          </p:cNvPicPr>
          <p:nvPr/>
        </p:nvPicPr>
        <p:blipFill>
          <a:blip r:embed="rId4"/>
          <a:srcRect/>
          <a:stretch>
            <a:fillRect/>
          </a:stretch>
        </p:blipFill>
        <p:spPr bwMode="auto">
          <a:xfrm>
            <a:off x="304800" y="2286000"/>
            <a:ext cx="4800600" cy="3825875"/>
          </a:xfrm>
          <a:prstGeom prst="rect">
            <a:avLst/>
          </a:prstGeom>
          <a:noFill/>
          <a:ln w="9525">
            <a:noFill/>
            <a:miter lim="800000"/>
            <a:headEnd/>
            <a:tailEnd/>
          </a:ln>
        </p:spPr>
      </p:pic>
      <p:pic>
        <p:nvPicPr>
          <p:cNvPr id="50182" name="Picture 5"/>
          <p:cNvPicPr>
            <a:picLocks noChangeAspect="1" noChangeArrowheads="1"/>
          </p:cNvPicPr>
          <p:nvPr/>
        </p:nvPicPr>
        <p:blipFill>
          <a:blip r:embed="rId5"/>
          <a:srcRect/>
          <a:stretch>
            <a:fillRect/>
          </a:stretch>
        </p:blipFill>
        <p:spPr bwMode="auto">
          <a:xfrm>
            <a:off x="381000" y="1905000"/>
            <a:ext cx="1447800" cy="1373188"/>
          </a:xfrm>
          <a:prstGeom prst="rect">
            <a:avLst/>
          </a:prstGeom>
          <a:noFill/>
          <a:ln w="9525">
            <a:noFill/>
            <a:miter lim="800000"/>
            <a:headEnd/>
            <a:tailEnd/>
          </a:ln>
        </p:spPr>
      </p:pic>
      <p:sp>
        <p:nvSpPr>
          <p:cNvPr id="50183" name="Text Box 6"/>
          <p:cNvSpPr txBox="1">
            <a:spLocks noChangeArrowheads="1"/>
          </p:cNvSpPr>
          <p:nvPr/>
        </p:nvSpPr>
        <p:spPr bwMode="auto">
          <a:xfrm>
            <a:off x="228600" y="6248400"/>
            <a:ext cx="2514600" cy="401638"/>
          </a:xfrm>
          <a:prstGeom prst="rect">
            <a:avLst/>
          </a:prstGeom>
          <a:noFill/>
          <a:ln w="9525">
            <a:noFill/>
            <a:miter lim="800000"/>
            <a:headEnd/>
            <a:tailEnd/>
          </a:ln>
        </p:spPr>
        <p:txBody>
          <a:bodyPr lIns="90000" tIns="46800" rIns="90000" bIns="46800">
            <a:prstTxWarp prst="textNoShape">
              <a:avLst/>
            </a:prstTxWarp>
            <a:spAutoFit/>
          </a:bodyPr>
          <a:lstStyle/>
          <a:p>
            <a:pPr>
              <a:spcBef>
                <a:spcPts val="1163"/>
              </a:spcBef>
              <a:buClr>
                <a:srgbClr val="000000"/>
              </a:buClr>
              <a:buSzPct val="32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chemeClr val="tx1"/>
                </a:solidFill>
                <a:latin typeface="Verdana" pitchFamily="-112" charset="0"/>
              </a:rPr>
              <a:t>From 30 hl…</a:t>
            </a:r>
          </a:p>
        </p:txBody>
      </p:sp>
      <p:sp>
        <p:nvSpPr>
          <p:cNvPr id="50184" name="Text Box 7"/>
          <p:cNvSpPr txBox="1">
            <a:spLocks noChangeArrowheads="1"/>
          </p:cNvSpPr>
          <p:nvPr/>
        </p:nvSpPr>
        <p:spPr bwMode="auto">
          <a:xfrm>
            <a:off x="3048000" y="6248400"/>
            <a:ext cx="2209800" cy="401638"/>
          </a:xfrm>
          <a:prstGeom prst="rect">
            <a:avLst/>
          </a:prstGeom>
          <a:noFill/>
          <a:ln w="9525">
            <a:noFill/>
            <a:miter lim="800000"/>
            <a:headEnd/>
            <a:tailEnd/>
          </a:ln>
        </p:spPr>
        <p:txBody>
          <a:bodyPr lIns="90000" tIns="46800" rIns="90000" bIns="46800">
            <a:prstTxWarp prst="textNoShape">
              <a:avLst/>
            </a:prstTxWarp>
            <a:spAutoFit/>
          </a:bodyPr>
          <a:lstStyle/>
          <a:p>
            <a:pPr>
              <a:spcBef>
                <a:spcPts val="1163"/>
              </a:spcBef>
              <a:buClr>
                <a:srgbClr val="000000"/>
              </a:buClr>
              <a:buSzPct val="32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chemeClr val="tx1"/>
                </a:solidFill>
                <a:latin typeface="Verdana" pitchFamily="-112" charset="0"/>
              </a:rPr>
              <a:t>…to 2,000 hl!</a:t>
            </a:r>
          </a:p>
        </p:txBody>
      </p:sp>
      <p:sp>
        <p:nvSpPr>
          <p:cNvPr id="50185" name="Line 8"/>
          <p:cNvSpPr>
            <a:spLocks noChangeShapeType="1"/>
          </p:cNvSpPr>
          <p:nvPr/>
        </p:nvSpPr>
        <p:spPr bwMode="auto">
          <a:xfrm flipV="1">
            <a:off x="1066800" y="3570288"/>
            <a:ext cx="2743200" cy="1604962"/>
          </a:xfrm>
          <a:prstGeom prst="line">
            <a:avLst/>
          </a:prstGeom>
          <a:noFill/>
          <a:ln w="101520">
            <a:solidFill>
              <a:srgbClr val="2394FF"/>
            </a:solidFill>
            <a:round/>
            <a:headEnd/>
            <a:tailEnd type="triangle" w="lg" len="lg"/>
          </a:ln>
        </p:spPr>
        <p:txBody>
          <a:bodyPr>
            <a:prstTxWarp prst="textNoShape">
              <a:avLst/>
            </a:prstTxWarp>
          </a:bodyPr>
          <a:lstStyle/>
          <a:p>
            <a:endParaRPr lang="it-IT"/>
          </a:p>
        </p:txBody>
      </p:sp>
      <p:sp>
        <p:nvSpPr>
          <p:cNvPr id="50186" name="Text Box 9"/>
          <p:cNvSpPr txBox="1">
            <a:spLocks noChangeArrowheads="1"/>
          </p:cNvSpPr>
          <p:nvPr/>
        </p:nvSpPr>
        <p:spPr bwMode="auto">
          <a:xfrm>
            <a:off x="1905000" y="1828800"/>
            <a:ext cx="1676400" cy="639763"/>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ea typeface="Verdana" pitchFamily="-112" charset="0"/>
                <a:cs typeface="Verdana" pitchFamily="-112" charset="0"/>
              </a:rPr>
              <a:t>The largest </a:t>
            </a:r>
            <a:r>
              <a:rPr lang="en-GB" sz="700" b="1">
                <a:solidFill>
                  <a:schemeClr val="tx1"/>
                </a:solidFill>
                <a:latin typeface="Verdana" pitchFamily="-112" charset="0"/>
                <a:ea typeface="Verdana" pitchFamily="-112" charset="0"/>
                <a:cs typeface="Verdana" pitchFamily="-112" charset="0"/>
              </a:rPr>
              <a:t>Ganimede</a:t>
            </a:r>
            <a:r>
              <a:rPr lang="en-GB" sz="700" b="1" baseline="28000">
                <a:solidFill>
                  <a:schemeClr val="tx1"/>
                </a:solidFill>
                <a:latin typeface="Verdana" pitchFamily="-112" charset="0"/>
                <a:ea typeface="Verdana" pitchFamily="-112" charset="0"/>
                <a:cs typeface="Verdana" pitchFamily="-112" charset="0"/>
              </a:rPr>
              <a:t>®</a:t>
            </a:r>
            <a:r>
              <a:rPr lang="en-GB" sz="700">
                <a:solidFill>
                  <a:schemeClr val="tx1"/>
                </a:solidFill>
                <a:latin typeface="Verdana" pitchFamily="-112" charset="0"/>
                <a:ea typeface="Verdana" pitchFamily="-112" charset="0"/>
                <a:cs typeface="Verdana" pitchFamily="-112" charset="0"/>
              </a:rPr>
              <a:t> fermenter worldwide: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rPr>
              <a:t>15 metres high, 5 metres wide, with a capacity of over 2,000 hectolitres</a:t>
            </a:r>
          </a:p>
        </p:txBody>
      </p:sp>
      <p:sp>
        <p:nvSpPr>
          <p:cNvPr id="50187" name="Text Box 10"/>
          <p:cNvSpPr txBox="1">
            <a:spLocks noChangeArrowheads="1"/>
          </p:cNvSpPr>
          <p:nvPr/>
        </p:nvSpPr>
        <p:spPr bwMode="auto">
          <a:xfrm>
            <a:off x="152400" y="66135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651C69A-B0F2-8844-8CBF-FF62EDB2E579}"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2226" name="Rectangle 1"/>
          <p:cNvSpPr>
            <a:spLocks noGrp="1" noChangeArrowheads="1"/>
          </p:cNvSpPr>
          <p:nvPr>
            <p:ph type="title"/>
          </p:nvPr>
        </p:nvSpPr>
        <p:spPr>
          <a:xfrm>
            <a:off x="2971800" y="3810000"/>
            <a:ext cx="6019800" cy="1143000"/>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4.Délestage (rack and return) with Ganimede</a:t>
            </a:r>
            <a:r>
              <a:rPr lang="en-GB" sz="2400" b="1" baseline="30000">
                <a:solidFill>
                  <a:srgbClr val="80060D"/>
                </a:solidFill>
                <a:latin typeface="Verdana" pitchFamily="-112" charset="0"/>
              </a:rPr>
              <a:t>®</a:t>
            </a:r>
            <a:br>
              <a:rPr lang="en-GB" sz="2400" b="1" baseline="30000">
                <a:solidFill>
                  <a:srgbClr val="80060D"/>
                </a:solidFill>
                <a:latin typeface="Verdana" pitchFamily="-112" charset="0"/>
              </a:rPr>
            </a:br>
            <a:r>
              <a:rPr lang="en-GB" sz="1800">
                <a:latin typeface="Verdana" pitchFamily="-112" charset="0"/>
              </a:rPr>
              <a:t>From tradition to innovation.</a:t>
            </a:r>
          </a:p>
        </p:txBody>
      </p:sp>
      <p:sp>
        <p:nvSpPr>
          <p:cNvPr id="52227"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115A5E3-ADC5-7043-9F5B-01BB571B60D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19</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2936875" y="3792538"/>
            <a:ext cx="6019800" cy="1143000"/>
          </a:xfrm>
        </p:spPr>
        <p:txBody>
          <a:bodyPr lIns="91440" tIns="45720" rIns="91440" bIns="45720"/>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ea typeface="Verdana" pitchFamily="-112" charset="0"/>
                <a:cs typeface="Verdana" pitchFamily="-112" charset="0"/>
              </a:rPr>
              <a:t>1.From grapes to wine, with method. </a:t>
            </a:r>
            <a:br>
              <a:rPr lang="en-GB" sz="2400" b="1">
                <a:solidFill>
                  <a:srgbClr val="80060D"/>
                </a:solidFill>
                <a:latin typeface="Verdana" pitchFamily="-112" charset="0"/>
                <a:ea typeface="Verdana" pitchFamily="-112" charset="0"/>
                <a:cs typeface="Verdana" pitchFamily="-112" charset="0"/>
              </a:rPr>
            </a:br>
            <a:r>
              <a:rPr lang="en-GB" sz="1800" b="1">
                <a:latin typeface="Verdana" pitchFamily="-112" charset="0"/>
                <a:ea typeface="Verdana" pitchFamily="-112" charset="0"/>
                <a:cs typeface="Verdana" pitchFamily="-112" charset="0"/>
              </a:rPr>
              <a:t>Efficient and flexible winemaking</a:t>
            </a:r>
            <a:r>
              <a:rPr lang="en-GB" sz="1800">
                <a:latin typeface="Verdana" pitchFamily="-112" charset="0"/>
              </a:rPr>
              <a:t>.</a:t>
            </a:r>
          </a:p>
        </p:txBody>
      </p:sp>
      <p:sp>
        <p:nvSpPr>
          <p:cNvPr id="18435" name="Text Box 2"/>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E6E6200-21FB-C54A-A2E5-5C91757E018C}"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4274" name="Text Box 1"/>
          <p:cNvSpPr txBox="1">
            <a:spLocks noChangeArrowheads="1"/>
          </p:cNvSpPr>
          <p:nvPr/>
        </p:nvSpPr>
        <p:spPr bwMode="auto">
          <a:xfrm>
            <a:off x="152400" y="2057400"/>
            <a:ext cx="2133600" cy="285432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b="1">
                <a:latin typeface="Verdana" pitchFamily="-112" charset="0"/>
              </a:rPr>
              <a:t>Délestage and must oxygenation</a:t>
            </a:r>
            <a:r>
              <a:rPr lang="en-GB" sz="700" b="1">
                <a:solidFill>
                  <a:schemeClr val="tx1"/>
                </a:solidFill>
                <a:latin typeface="Verdana" pitchFamily="-112" charset="0"/>
              </a:rPr>
              <a:t>.</a:t>
            </a: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The oxygenation of the liquid mass recommended in the protocol on délestage issued by ICV in Montpellier can be carried out with </a:t>
            </a:r>
            <a:r>
              <a:rPr lang="en-GB" sz="700" b="1">
                <a:latin typeface="Verdana" pitchFamily="-112" charset="0"/>
                <a:ea typeface="Verdana" pitchFamily="-112" charset="0"/>
                <a:cs typeface="Verdana" pitchFamily="-112" charset="0"/>
              </a:rPr>
              <a:t>Ganimede</a:t>
            </a:r>
            <a:r>
              <a:rPr lang="en-GB" sz="700" b="1" baseline="28000">
                <a:latin typeface="Verdana" pitchFamily="-112" charset="0"/>
                <a:ea typeface="Verdana" pitchFamily="-112" charset="0"/>
                <a:cs typeface="Verdana" pitchFamily="-112" charset="0"/>
              </a:rPr>
              <a:t>®</a:t>
            </a:r>
            <a:r>
              <a:rPr lang="en-GB" sz="700">
                <a:latin typeface="Verdana" pitchFamily="-112" charset="0"/>
              </a:rPr>
              <a:t>, at the Winemaker’s will, in a controlled and scientific way, by injecting O</a:t>
            </a:r>
            <a:r>
              <a:rPr lang="en-GB" sz="700" baseline="-20000">
                <a:latin typeface="Verdana" pitchFamily="-112" charset="0"/>
                <a:ea typeface="Verdana" pitchFamily="-112" charset="0"/>
                <a:cs typeface="Verdana" pitchFamily="-112" charset="0"/>
              </a:rPr>
              <a:t>2</a:t>
            </a:r>
            <a:r>
              <a:rPr lang="en-GB" sz="700">
                <a:latin typeface="Verdana" pitchFamily="-112" charset="0"/>
              </a:rPr>
              <a:t> from a special valve provided for the use of technical gas</a:t>
            </a:r>
            <a:r>
              <a:rPr lang="en-GB" sz="700">
                <a:solidFill>
                  <a:schemeClr val="tx1"/>
                </a:solidFill>
                <a:latin typeface="Verdana" pitchFamily="-112" charset="0"/>
              </a:rPr>
              <a:t>.</a:t>
            </a: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This way only can oxygen remain trapped into the gap, at close contact with the liquid at the amount and for the time desired and fixed by the Winemaker</a:t>
            </a:r>
            <a:r>
              <a:rPr lang="en-GB" sz="700">
                <a:solidFill>
                  <a:schemeClr val="tx1"/>
                </a:solidFill>
                <a:latin typeface="Verdana" pitchFamily="-112" charset="0"/>
              </a:rPr>
              <a:t>.</a:t>
            </a: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1000"/>
              </a:lnSpc>
              <a:buClr>
                <a:srgbClr val="BBE0E3"/>
              </a:buClr>
              <a:buSzPct val="26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rgbClr val="BBE0E3"/>
                </a:solidFill>
                <a:latin typeface="Verdana" pitchFamily="-112" charset="0"/>
              </a:rPr>
              <a:t>O</a:t>
            </a:r>
            <a:r>
              <a:rPr lang="en-GB" sz="2000" b="1" baseline="-25000">
                <a:solidFill>
                  <a:srgbClr val="BBE0E3"/>
                </a:solidFill>
                <a:latin typeface="Verdana" pitchFamily="-112" charset="0"/>
              </a:rPr>
              <a:t>2</a:t>
            </a: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(See chapter on </a:t>
            </a:r>
            <a:r>
              <a:rPr lang="en-GB" sz="700" b="1">
                <a:latin typeface="Verdana" pitchFamily="-112" charset="0"/>
                <a:ea typeface="Verdana" pitchFamily="-112" charset="0"/>
                <a:cs typeface="Verdana" pitchFamily="-112" charset="0"/>
              </a:rPr>
              <a:t>USE OF TECHNICAL GAS</a:t>
            </a:r>
            <a:r>
              <a:rPr lang="en-GB" sz="700">
                <a:latin typeface="Verdana" pitchFamily="-112" charset="0"/>
              </a:rPr>
              <a:t>)</a:t>
            </a:r>
          </a:p>
        </p:txBody>
      </p:sp>
      <p:pic>
        <p:nvPicPr>
          <p:cNvPr id="54275" name="Picture 2"/>
          <p:cNvPicPr>
            <a:picLocks noChangeAspect="1" noChangeArrowheads="1"/>
          </p:cNvPicPr>
          <p:nvPr/>
        </p:nvPicPr>
        <p:blipFill>
          <a:blip r:embed="rId5"/>
          <a:srcRect/>
          <a:stretch>
            <a:fillRect/>
          </a:stretch>
        </p:blipFill>
        <p:spPr bwMode="auto">
          <a:xfrm>
            <a:off x="2222500" y="1981200"/>
            <a:ext cx="2044700" cy="4324350"/>
          </a:xfrm>
          <a:prstGeom prst="rect">
            <a:avLst/>
          </a:prstGeom>
          <a:noFill/>
          <a:ln w="9525">
            <a:noFill/>
            <a:miter lim="800000"/>
            <a:headEnd/>
            <a:tailEnd/>
          </a:ln>
        </p:spPr>
      </p:pic>
      <p:sp>
        <p:nvSpPr>
          <p:cNvPr id="54276" name="Text Box 3"/>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4.Délestage with Ganimede</a:t>
            </a:r>
            <a:r>
              <a:rPr lang="en-GB" sz="1000" b="1" baseline="30000">
                <a:solidFill>
                  <a:srgbClr val="80060D"/>
                </a:solidFill>
                <a:latin typeface="Verdana" pitchFamily="-112" charset="0"/>
              </a:rPr>
              <a:t>®</a:t>
            </a:r>
          </a:p>
        </p:txBody>
      </p:sp>
      <p:sp>
        <p:nvSpPr>
          <p:cNvPr id="54277" name="Text Box 4"/>
          <p:cNvSpPr txBox="1">
            <a:spLocks noChangeArrowheads="1"/>
          </p:cNvSpPr>
          <p:nvPr/>
        </p:nvSpPr>
        <p:spPr bwMode="auto">
          <a:xfrm>
            <a:off x="304800" y="1143000"/>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Benefits of “Délestage” with </a:t>
            </a:r>
            <a:r>
              <a:rPr lang="en-GB" sz="1600" b="1">
                <a:solidFill>
                  <a:schemeClr val="tx1"/>
                </a:solidFill>
                <a:latin typeface="Verdana" pitchFamily="-112" charset="0"/>
              </a:rPr>
              <a:t>Metodo Ganimede</a:t>
            </a:r>
            <a:r>
              <a:rPr lang="en-GB" sz="1600" b="1" baseline="30000">
                <a:solidFill>
                  <a:schemeClr val="tx1"/>
                </a:solidFill>
                <a:latin typeface="Verdana" pitchFamily="-112" charset="0"/>
              </a:rPr>
              <a:t>®</a:t>
            </a:r>
          </a:p>
        </p:txBody>
      </p:sp>
      <p:sp>
        <p:nvSpPr>
          <p:cNvPr id="54278" name="Text Box 6"/>
          <p:cNvSpPr txBox="1">
            <a:spLocks noChangeArrowheads="1"/>
          </p:cNvSpPr>
          <p:nvPr/>
        </p:nvSpPr>
        <p:spPr bwMode="auto">
          <a:xfrm>
            <a:off x="2133600" y="289560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closed</a:t>
            </a:r>
          </a:p>
        </p:txBody>
      </p:sp>
      <p:sp>
        <p:nvSpPr>
          <p:cNvPr id="54279" name="Text Box 7"/>
          <p:cNvSpPr txBox="1">
            <a:spLocks noChangeArrowheads="1"/>
          </p:cNvSpPr>
          <p:nvPr/>
        </p:nvSpPr>
        <p:spPr bwMode="auto">
          <a:xfrm>
            <a:off x="3481388" y="6010275"/>
            <a:ext cx="962025" cy="214313"/>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Seed removal</a:t>
            </a:r>
          </a:p>
        </p:txBody>
      </p:sp>
      <p:sp>
        <p:nvSpPr>
          <p:cNvPr id="54280" name="Oval 8"/>
          <p:cNvSpPr>
            <a:spLocks noChangeArrowheads="1"/>
          </p:cNvSpPr>
          <p:nvPr/>
        </p:nvSpPr>
        <p:spPr bwMode="auto">
          <a:xfrm>
            <a:off x="2873375" y="4648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1" name="Oval 9"/>
          <p:cNvSpPr>
            <a:spLocks noChangeArrowheads="1"/>
          </p:cNvSpPr>
          <p:nvPr/>
        </p:nvSpPr>
        <p:spPr bwMode="auto">
          <a:xfrm>
            <a:off x="2895600" y="3886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2" name="Oval 10"/>
          <p:cNvSpPr>
            <a:spLocks noChangeArrowheads="1"/>
          </p:cNvSpPr>
          <p:nvPr/>
        </p:nvSpPr>
        <p:spPr bwMode="auto">
          <a:xfrm>
            <a:off x="3025775" y="3962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3" name="Oval 11"/>
          <p:cNvSpPr>
            <a:spLocks noChangeArrowheads="1"/>
          </p:cNvSpPr>
          <p:nvPr/>
        </p:nvSpPr>
        <p:spPr bwMode="auto">
          <a:xfrm>
            <a:off x="2797175" y="3657600"/>
            <a:ext cx="71438" cy="71438"/>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4" name="Oval 12"/>
          <p:cNvSpPr>
            <a:spLocks noChangeArrowheads="1"/>
          </p:cNvSpPr>
          <p:nvPr/>
        </p:nvSpPr>
        <p:spPr bwMode="auto">
          <a:xfrm>
            <a:off x="3787775" y="38100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5" name="Oval 13"/>
          <p:cNvSpPr>
            <a:spLocks noChangeArrowheads="1"/>
          </p:cNvSpPr>
          <p:nvPr/>
        </p:nvSpPr>
        <p:spPr bwMode="auto">
          <a:xfrm>
            <a:off x="3940175" y="3581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6" name="Oval 14"/>
          <p:cNvSpPr>
            <a:spLocks noChangeArrowheads="1"/>
          </p:cNvSpPr>
          <p:nvPr/>
        </p:nvSpPr>
        <p:spPr bwMode="auto">
          <a:xfrm>
            <a:off x="2859088" y="4572000"/>
            <a:ext cx="36512"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7" name="Oval 15"/>
          <p:cNvSpPr>
            <a:spLocks noChangeArrowheads="1"/>
          </p:cNvSpPr>
          <p:nvPr/>
        </p:nvSpPr>
        <p:spPr bwMode="auto">
          <a:xfrm>
            <a:off x="2949575" y="4343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8" name="Oval 16"/>
          <p:cNvSpPr>
            <a:spLocks noChangeArrowheads="1"/>
          </p:cNvSpPr>
          <p:nvPr/>
        </p:nvSpPr>
        <p:spPr bwMode="auto">
          <a:xfrm>
            <a:off x="2873375" y="4114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9" name="Oval 17"/>
          <p:cNvSpPr>
            <a:spLocks noChangeArrowheads="1"/>
          </p:cNvSpPr>
          <p:nvPr/>
        </p:nvSpPr>
        <p:spPr bwMode="auto">
          <a:xfrm>
            <a:off x="3025775" y="3810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0" name="Oval 18"/>
          <p:cNvSpPr>
            <a:spLocks noChangeArrowheads="1"/>
          </p:cNvSpPr>
          <p:nvPr/>
        </p:nvSpPr>
        <p:spPr bwMode="auto">
          <a:xfrm>
            <a:off x="2797175" y="3810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1" name="Oval 19"/>
          <p:cNvSpPr>
            <a:spLocks noChangeArrowheads="1"/>
          </p:cNvSpPr>
          <p:nvPr/>
        </p:nvSpPr>
        <p:spPr bwMode="auto">
          <a:xfrm>
            <a:off x="3787775" y="3962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2" name="Oval 20"/>
          <p:cNvSpPr>
            <a:spLocks noChangeArrowheads="1"/>
          </p:cNvSpPr>
          <p:nvPr/>
        </p:nvSpPr>
        <p:spPr bwMode="auto">
          <a:xfrm>
            <a:off x="3940175" y="3962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3" name="Oval 21"/>
          <p:cNvSpPr>
            <a:spLocks noChangeArrowheads="1"/>
          </p:cNvSpPr>
          <p:nvPr/>
        </p:nvSpPr>
        <p:spPr bwMode="auto">
          <a:xfrm>
            <a:off x="3940175" y="37338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4" name="Oval 22"/>
          <p:cNvSpPr>
            <a:spLocks noChangeArrowheads="1"/>
          </p:cNvSpPr>
          <p:nvPr/>
        </p:nvSpPr>
        <p:spPr bwMode="auto">
          <a:xfrm>
            <a:off x="2873375" y="4419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5" name="Oval 23"/>
          <p:cNvSpPr>
            <a:spLocks noChangeArrowheads="1"/>
          </p:cNvSpPr>
          <p:nvPr/>
        </p:nvSpPr>
        <p:spPr bwMode="auto">
          <a:xfrm>
            <a:off x="2873375" y="4876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6" name="Oval 24"/>
          <p:cNvSpPr>
            <a:spLocks noChangeArrowheads="1"/>
          </p:cNvSpPr>
          <p:nvPr/>
        </p:nvSpPr>
        <p:spPr bwMode="auto">
          <a:xfrm>
            <a:off x="2949575" y="4191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7" name="Oval 25"/>
          <p:cNvSpPr>
            <a:spLocks noChangeArrowheads="1"/>
          </p:cNvSpPr>
          <p:nvPr/>
        </p:nvSpPr>
        <p:spPr bwMode="auto">
          <a:xfrm>
            <a:off x="2797175" y="3886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8" name="Oval 26"/>
          <p:cNvSpPr>
            <a:spLocks noChangeArrowheads="1"/>
          </p:cNvSpPr>
          <p:nvPr/>
        </p:nvSpPr>
        <p:spPr bwMode="auto">
          <a:xfrm>
            <a:off x="2873375" y="37338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9" name="Line 27"/>
          <p:cNvSpPr>
            <a:spLocks noChangeShapeType="1"/>
          </p:cNvSpPr>
          <p:nvPr/>
        </p:nvSpPr>
        <p:spPr bwMode="auto">
          <a:xfrm>
            <a:off x="228600" y="5105400"/>
            <a:ext cx="2362200" cy="1588"/>
          </a:xfrm>
          <a:prstGeom prst="line">
            <a:avLst/>
          </a:prstGeom>
          <a:noFill/>
          <a:ln w="63360">
            <a:solidFill>
              <a:srgbClr val="BBE0E3"/>
            </a:solidFill>
            <a:round/>
            <a:headEnd/>
            <a:tailEnd type="triangle" w="lg" len="lg"/>
          </a:ln>
        </p:spPr>
        <p:txBody>
          <a:bodyPr>
            <a:prstTxWarp prst="textNoShape">
              <a:avLst/>
            </a:prstTxWarp>
          </a:bodyPr>
          <a:lstStyle/>
          <a:p>
            <a:endParaRPr lang="it-IT"/>
          </a:p>
        </p:txBody>
      </p:sp>
      <p:sp>
        <p:nvSpPr>
          <p:cNvPr id="54300" name="Oval 28"/>
          <p:cNvSpPr>
            <a:spLocks noChangeArrowheads="1"/>
          </p:cNvSpPr>
          <p:nvPr/>
        </p:nvSpPr>
        <p:spPr bwMode="auto">
          <a:xfrm>
            <a:off x="2873375" y="4267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1" name="Oval 29"/>
          <p:cNvSpPr>
            <a:spLocks noChangeArrowheads="1"/>
          </p:cNvSpPr>
          <p:nvPr/>
        </p:nvSpPr>
        <p:spPr bwMode="auto">
          <a:xfrm>
            <a:off x="3711575" y="3886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2" name="Oval 30"/>
          <p:cNvSpPr>
            <a:spLocks noChangeArrowheads="1"/>
          </p:cNvSpPr>
          <p:nvPr/>
        </p:nvSpPr>
        <p:spPr bwMode="auto">
          <a:xfrm>
            <a:off x="2819400" y="5105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3" name="Oval 31"/>
          <p:cNvSpPr>
            <a:spLocks noChangeArrowheads="1"/>
          </p:cNvSpPr>
          <p:nvPr/>
        </p:nvSpPr>
        <p:spPr bwMode="auto">
          <a:xfrm>
            <a:off x="2895600" y="5029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4" name="Oval 32"/>
          <p:cNvSpPr>
            <a:spLocks noChangeArrowheads="1"/>
          </p:cNvSpPr>
          <p:nvPr/>
        </p:nvSpPr>
        <p:spPr bwMode="auto">
          <a:xfrm>
            <a:off x="2971800" y="4876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5" name="Oval 33"/>
          <p:cNvSpPr>
            <a:spLocks noChangeArrowheads="1"/>
          </p:cNvSpPr>
          <p:nvPr/>
        </p:nvSpPr>
        <p:spPr bwMode="auto">
          <a:xfrm>
            <a:off x="2819400" y="4800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6" name="Oval 34"/>
          <p:cNvSpPr>
            <a:spLocks noChangeArrowheads="1"/>
          </p:cNvSpPr>
          <p:nvPr/>
        </p:nvSpPr>
        <p:spPr bwMode="auto">
          <a:xfrm>
            <a:off x="2971800" y="4495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7" name="Oval 35"/>
          <p:cNvSpPr>
            <a:spLocks noChangeArrowheads="1"/>
          </p:cNvSpPr>
          <p:nvPr/>
        </p:nvSpPr>
        <p:spPr bwMode="auto">
          <a:xfrm>
            <a:off x="2895600" y="4800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8" name="Oval 36"/>
          <p:cNvSpPr>
            <a:spLocks noChangeArrowheads="1"/>
          </p:cNvSpPr>
          <p:nvPr/>
        </p:nvSpPr>
        <p:spPr bwMode="auto">
          <a:xfrm>
            <a:off x="2819400" y="5029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9" name="Text Box 37"/>
          <p:cNvSpPr txBox="1">
            <a:spLocks noChangeArrowheads="1"/>
          </p:cNvSpPr>
          <p:nvPr/>
        </p:nvSpPr>
        <p:spPr bwMode="auto">
          <a:xfrm>
            <a:off x="2819400" y="3200400"/>
            <a:ext cx="1219200" cy="215900"/>
          </a:xfrm>
          <a:prstGeom prst="rect">
            <a:avLst/>
          </a:prstGeom>
          <a:noFill/>
          <a:ln w="9525">
            <a:noFill/>
            <a:miter lim="800000"/>
            <a:headEnd/>
            <a:tailEnd/>
          </a:ln>
        </p:spPr>
        <p:txBody>
          <a:bodyPr lIns="90000" tIns="46800" rIns="90000" bIns="46800">
            <a:prstTxWarp prst="textNoShape">
              <a:avLst/>
            </a:prstTxWarp>
            <a:spAutoFit/>
          </a:bodyPr>
          <a:lstStyle/>
          <a:p>
            <a:pPr algn="ct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DELESTAGE</a:t>
            </a:r>
          </a:p>
        </p:txBody>
      </p:sp>
      <p:grpSp>
        <p:nvGrpSpPr>
          <p:cNvPr id="54310" name="Group 39"/>
          <p:cNvGrpSpPr>
            <a:grpSpLocks/>
          </p:cNvGrpSpPr>
          <p:nvPr/>
        </p:nvGrpSpPr>
        <p:grpSpPr bwMode="auto">
          <a:xfrm>
            <a:off x="4495800" y="5105400"/>
            <a:ext cx="4562475" cy="1743075"/>
            <a:chOff x="2832" y="3216"/>
            <a:chExt cx="2874" cy="1098"/>
          </a:xfrm>
        </p:grpSpPr>
        <p:sp>
          <p:nvSpPr>
            <p:cNvPr id="54313" name="AutoShape 40"/>
            <p:cNvSpPr>
              <a:spLocks noChangeArrowheads="1"/>
            </p:cNvSpPr>
            <p:nvPr/>
          </p:nvSpPr>
          <p:spPr bwMode="auto">
            <a:xfrm>
              <a:off x="2832" y="3216"/>
              <a:ext cx="2874" cy="1098"/>
            </a:xfrm>
            <a:prstGeom prst="roundRect">
              <a:avLst>
                <a:gd name="adj" fmla="val 88"/>
              </a:avLst>
            </a:prstGeom>
            <a:solidFill>
              <a:srgbClr val="FFFFFF"/>
            </a:solidFill>
            <a:ln w="9525">
              <a:noFill/>
              <a:round/>
              <a:headEnd/>
              <a:tailEnd/>
            </a:ln>
          </p:spPr>
          <p:txBody>
            <a:bodyPr wrap="none" anchor="ctr">
              <a:prstTxWarp prst="textNoShape">
                <a:avLst/>
              </a:prstTxWarp>
            </a:bodyPr>
            <a:lstStyle/>
            <a:p>
              <a:endParaRPr lang="it-IT"/>
            </a:p>
          </p:txBody>
        </p:sp>
        <p:sp>
          <p:nvSpPr>
            <p:cNvPr id="54314" name="Text Box 41"/>
            <p:cNvSpPr txBox="1">
              <a:spLocks noChangeArrowheads="1"/>
            </p:cNvSpPr>
            <p:nvPr/>
          </p:nvSpPr>
          <p:spPr bwMode="auto">
            <a:xfrm>
              <a:off x="2832" y="3216"/>
              <a:ext cx="2874" cy="894"/>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spcBef>
                  <a:spcPts val="5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chemeClr val="tx1"/>
                  </a:solidFill>
                  <a:latin typeface="Verdana" pitchFamily="-112" charset="0"/>
                </a:rPr>
                <a:t>The whole operation can be set in AUTOMATIC mode through a control panel and repeated 3 to 12 times daily, with no staff needed!</a:t>
              </a:r>
            </a:p>
            <a:p>
              <a:pPr>
                <a:lnSpc>
                  <a:spcPct val="101000"/>
                </a:lnSpc>
                <a:spcBef>
                  <a:spcPts val="5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chemeClr val="tx1"/>
                  </a:solidFill>
                  <a:latin typeface="Verdana" pitchFamily="-112" charset="0"/>
                  <a:ea typeface="Verdana" pitchFamily="-112" charset="0"/>
                  <a:cs typeface="Verdana" pitchFamily="-112" charset="0"/>
                </a:rPr>
                <a:t>The turbulence alone causes the seeds to fall by gravity and gather at the bottom of the vat, where they can be easily removed and excluded from extraction or, if ripe, easily included in the process.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chemeClr val="tx1"/>
                  </a:solidFill>
                  <a:latin typeface="Verdana" pitchFamily="-112" charset="0"/>
                </a:rPr>
                <a:t>Moreover, </a:t>
              </a:r>
              <a:r>
                <a:rPr lang="en-GB" sz="900" b="1">
                  <a:solidFill>
                    <a:schemeClr val="tx1"/>
                  </a:solidFill>
                  <a:latin typeface="Verdana" pitchFamily="-112" charset="0"/>
                  <a:ea typeface="Verdana" pitchFamily="-112" charset="0"/>
                  <a:cs typeface="Verdana" pitchFamily="-112" charset="0"/>
                </a:rPr>
                <a:t>Ganimede</a:t>
              </a:r>
              <a:r>
                <a:rPr lang="en-GB" sz="900" b="1" baseline="28000">
                  <a:solidFill>
                    <a:schemeClr val="tx1"/>
                  </a:solidFill>
                  <a:latin typeface="Verdana" pitchFamily="-112" charset="0"/>
                  <a:ea typeface="Verdana" pitchFamily="-112" charset="0"/>
                  <a:cs typeface="Verdana" pitchFamily="-112" charset="0"/>
                </a:rPr>
                <a:t>®</a:t>
              </a:r>
              <a:r>
                <a:rPr lang="en-GB" sz="900" b="1">
                  <a:solidFill>
                    <a:schemeClr val="tx1"/>
                  </a:solidFill>
                  <a:latin typeface="Verdana" pitchFamily="-112" charset="0"/>
                </a:rPr>
                <a:t> offers the chance to have a </a:t>
              </a:r>
              <a:r>
                <a:rPr lang="en-GB" sz="900" b="1">
                  <a:solidFill>
                    <a:schemeClr val="tx1"/>
                  </a:solidFill>
                  <a:latin typeface="Verdana" pitchFamily="-112" charset="0"/>
                  <a:ea typeface="Verdana" pitchFamily="-112" charset="0"/>
                  <a:cs typeface="Verdana" pitchFamily="-112" charset="0"/>
                </a:rPr>
                <a:t>scientific and not empirical control of the oxigenation of the mass</a:t>
              </a:r>
              <a:r>
                <a:rPr lang="en-GB" sz="900" b="1">
                  <a:solidFill>
                    <a:schemeClr val="tx1"/>
                  </a:solidFill>
                  <a:latin typeface="Verdana" pitchFamily="-112" charset="0"/>
                </a:rPr>
                <a:t>, a step entrusted to the Winemaker’s sensitivity and actual production needs.</a:t>
              </a:r>
            </a:p>
          </p:txBody>
        </p:sp>
      </p:grpSp>
      <p:sp>
        <p:nvSpPr>
          <p:cNvPr id="54311" name="Text Box 42"/>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D6963FCC-AFDF-FF40-BE32-F7654D0A14E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20</a:t>
            </a:fld>
            <a:endParaRPr lang="en-GB" sz="1000" b="1">
              <a:solidFill>
                <a:srgbClr val="80060D"/>
              </a:solidFill>
              <a:latin typeface="Verdana" pitchFamily="-112" charset="0"/>
            </a:endParaRPr>
          </a:p>
        </p:txBody>
      </p:sp>
      <p:pic>
        <p:nvPicPr>
          <p:cNvPr id="54312" name="Picture 40" descr="/Users/Alberto/Desktop/Presentazioni 2012/Video Pwp/Filmato 3.mpg">
            <a:hlinkClick r:id="" action="ppaction://media"/>
          </p:cNvPr>
          <p:cNvPicPr/>
          <p:nvPr>
            <a:videoFile r:link="rId1"/>
          </p:nvPr>
        </p:nvPicPr>
        <p:blipFill>
          <a:blip r:embed="rId6"/>
          <a:srcRect/>
          <a:stretch>
            <a:fillRect/>
          </a:stretch>
        </p:blipFill>
        <p:spPr bwMode="auto">
          <a:xfrm>
            <a:off x="4572000" y="1752600"/>
            <a:ext cx="4368800" cy="327660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80" fill="hold"/>
                                        <p:tgtEl>
                                          <p:spTgt spid="543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4312"/>
                </p:tgtEl>
              </p:cMediaNode>
            </p:video>
            <p:seq concurrent="1" nextAc="seek">
              <p:cTn id="8" restart="whenNotActive" fill="hold" evtFilter="cancelBubble" nodeType="interactiveSeq">
                <p:stCondLst>
                  <p:cond evt="onClick" delay="0">
                    <p:tgtEl>
                      <p:spTgt spid="543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4312"/>
                                        </p:tgtEl>
                                      </p:cBhvr>
                                    </p:cmd>
                                  </p:childTnLst>
                                </p:cTn>
                              </p:par>
                            </p:childTnLst>
                          </p:cTn>
                        </p:par>
                      </p:childTnLst>
                    </p:cTn>
                  </p:par>
                </p:childTnLst>
              </p:cTn>
              <p:nextCondLst>
                <p:cond evt="onClick" delay="0">
                  <p:tgtEl>
                    <p:spTgt spid="54312"/>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6322" name="Picture 1"/>
          <p:cNvPicPr>
            <a:picLocks noChangeAspect="1" noChangeArrowheads="1"/>
          </p:cNvPicPr>
          <p:nvPr/>
        </p:nvPicPr>
        <p:blipFill>
          <a:blip r:embed="rId4"/>
          <a:srcRect/>
          <a:stretch>
            <a:fillRect/>
          </a:stretch>
        </p:blipFill>
        <p:spPr bwMode="auto">
          <a:xfrm>
            <a:off x="990600" y="1752600"/>
            <a:ext cx="2144713" cy="4678363"/>
          </a:xfrm>
          <a:prstGeom prst="rect">
            <a:avLst/>
          </a:prstGeom>
          <a:noFill/>
          <a:ln w="9525">
            <a:noFill/>
            <a:miter lim="800000"/>
            <a:headEnd/>
            <a:tailEnd/>
          </a:ln>
        </p:spPr>
      </p:pic>
      <p:sp>
        <p:nvSpPr>
          <p:cNvPr id="56323" name="Line 2"/>
          <p:cNvSpPr>
            <a:spLocks noChangeShapeType="1"/>
          </p:cNvSpPr>
          <p:nvPr/>
        </p:nvSpPr>
        <p:spPr bwMode="auto">
          <a:xfrm>
            <a:off x="914400" y="2971800"/>
            <a:ext cx="609600" cy="1588"/>
          </a:xfrm>
          <a:prstGeom prst="line">
            <a:avLst/>
          </a:prstGeom>
          <a:noFill/>
          <a:ln w="63360">
            <a:solidFill>
              <a:srgbClr val="333399"/>
            </a:solidFill>
            <a:round/>
            <a:headEnd/>
            <a:tailEnd type="triangle" w="lg" len="lg"/>
          </a:ln>
        </p:spPr>
        <p:txBody>
          <a:bodyPr>
            <a:prstTxWarp prst="textNoShape">
              <a:avLst/>
            </a:prstTxWarp>
          </a:bodyPr>
          <a:lstStyle/>
          <a:p>
            <a:endParaRPr lang="it-IT"/>
          </a:p>
        </p:txBody>
      </p:sp>
      <p:sp>
        <p:nvSpPr>
          <p:cNvPr id="56324" name="Line 3"/>
          <p:cNvSpPr>
            <a:spLocks noChangeShapeType="1"/>
          </p:cNvSpPr>
          <p:nvPr/>
        </p:nvSpPr>
        <p:spPr bwMode="auto">
          <a:xfrm>
            <a:off x="914400" y="4343400"/>
            <a:ext cx="609600" cy="1588"/>
          </a:xfrm>
          <a:prstGeom prst="line">
            <a:avLst/>
          </a:prstGeom>
          <a:noFill/>
          <a:ln w="63360">
            <a:solidFill>
              <a:srgbClr val="333399"/>
            </a:solidFill>
            <a:round/>
            <a:headEnd/>
            <a:tailEnd type="triangle" w="lg" len="lg"/>
          </a:ln>
        </p:spPr>
        <p:txBody>
          <a:bodyPr>
            <a:prstTxWarp prst="textNoShape">
              <a:avLst/>
            </a:prstTxWarp>
          </a:bodyPr>
          <a:lstStyle/>
          <a:p>
            <a:endParaRPr lang="it-IT"/>
          </a:p>
        </p:txBody>
      </p:sp>
      <p:sp>
        <p:nvSpPr>
          <p:cNvPr id="56325" name="Text Box 4"/>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56326" name="Text Box 5"/>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Temperature control with Metodo Ganimede</a:t>
            </a:r>
            <a:r>
              <a:rPr lang="en-GB" sz="1600" b="1" baseline="30000">
                <a:solidFill>
                  <a:srgbClr val="80060D"/>
                </a:solidFill>
                <a:latin typeface="Verdana" pitchFamily="-112" charset="0"/>
              </a:rPr>
              <a:t>®</a:t>
            </a:r>
          </a:p>
        </p:txBody>
      </p:sp>
      <p:sp>
        <p:nvSpPr>
          <p:cNvPr id="56327" name="Rectangle 6"/>
          <p:cNvSpPr>
            <a:spLocks noGrp="1" noChangeArrowheads="1"/>
          </p:cNvSpPr>
          <p:nvPr>
            <p:ph type="title"/>
          </p:nvPr>
        </p:nvSpPr>
        <p:spPr>
          <a:xfrm>
            <a:off x="3505200" y="1828800"/>
            <a:ext cx="5638800" cy="4343400"/>
          </a:xfrm>
        </p:spPr>
        <p:txBody>
          <a:bodyPr lIns="91440" tIns="45720" rIns="91440" bIns="45720" anchor="t"/>
          <a:lstStyle/>
          <a:p>
            <a:pPr algn="l" eaLnBrk="1" hangingPunct="1">
              <a:lnSpc>
                <a:spcPct val="110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rgbClr val="808080"/>
                </a:solidFill>
                <a:latin typeface="Verdana" pitchFamily="-112" charset="0"/>
                <a:ea typeface="Verdana" pitchFamily="-112" charset="0"/>
                <a:cs typeface="Verdana" pitchFamily="-112" charset="0"/>
              </a:rPr>
              <a:t>Temperature control in traditional fermenters is only empirical and uneven.</a:t>
            </a:r>
            <a:r>
              <a:rPr lang="en-GB" sz="900" b="1">
                <a:solidFill>
                  <a:srgbClr val="808080"/>
                </a:solidFill>
                <a:latin typeface="Verdana" pitchFamily="-112" charset="0"/>
              </a:rPr>
              <a:t> </a:t>
            </a:r>
            <a:r>
              <a:rPr lang="en-GB" sz="900">
                <a:solidFill>
                  <a:srgbClr val="808080"/>
                </a:solidFill>
                <a:latin typeface="Verdana" pitchFamily="-112" charset="0"/>
              </a:rPr>
              <a:t>Cooling jackets lower the temperature of the liquid neighbouring the vat walls, while the central mass is too faraway to get cooled. In fact, the cool liquid near the walls is heavier and tends to fall down, because of the well-known laws of physics, this means that the central mass (more distant from the perimeter) and the higher mass of the cap cannot be adequately cooled. To counter this problem, in traditional fermenters you are forced to use pumping over every few hours to pump the cooler liquid from the bottom of the tank (this liquid can be 10 degrees cooler than the liquid in the cap) and sprinkle it over the cap. This generates sudden changes in temperature, which will stress the yeasts and risk to slow down fermentation and cause acetaldehyde to develop. </a:t>
            </a:r>
            <a:br>
              <a:rPr lang="en-GB" sz="900">
                <a:solidFill>
                  <a:srgbClr val="808080"/>
                </a:solidFill>
                <a:latin typeface="Verdana" pitchFamily="-112" charset="0"/>
              </a:rPr>
            </a:br>
            <a:r>
              <a:rPr lang="en-GB" sz="900" b="1">
                <a:solidFill>
                  <a:srgbClr val="808080"/>
                </a:solidFill>
                <a:latin typeface="Verdana" pitchFamily="-112" charset="0"/>
              </a:rPr>
              <a:t/>
            </a:r>
            <a:br>
              <a:rPr lang="en-GB" sz="900" b="1">
                <a:solidFill>
                  <a:srgbClr val="808080"/>
                </a:solidFill>
                <a:latin typeface="Verdana" pitchFamily="-112" charset="0"/>
              </a:rPr>
            </a:br>
            <a:r>
              <a:rPr lang="en-GB" sz="900" b="1">
                <a:solidFill>
                  <a:srgbClr val="808080"/>
                </a:solidFill>
                <a:latin typeface="Verdana" pitchFamily="-112" charset="0"/>
                <a:ea typeface="Verdana" pitchFamily="-112" charset="0"/>
                <a:cs typeface="Verdana" pitchFamily="-112" charset="0"/>
              </a:rPr>
              <a:t>On the contrary, the distinctive turbulence and the special configuration inside Ganimede</a:t>
            </a:r>
            <a:r>
              <a:rPr lang="en-GB" sz="900" b="1" baseline="28000">
                <a:solidFill>
                  <a:srgbClr val="808080"/>
                </a:solidFill>
                <a:latin typeface="Verdana" pitchFamily="-112" charset="0"/>
                <a:ea typeface="Verdana" pitchFamily="-112" charset="0"/>
                <a:cs typeface="Verdana" pitchFamily="-112" charset="0"/>
              </a:rPr>
              <a:t>®</a:t>
            </a:r>
            <a:r>
              <a:rPr lang="en-GB" sz="900" b="1">
                <a:solidFill>
                  <a:srgbClr val="808080"/>
                </a:solidFill>
                <a:latin typeface="Verdana" pitchFamily="-112" charset="0"/>
                <a:ea typeface="Verdana" pitchFamily="-112" charset="0"/>
                <a:cs typeface="Verdana" pitchFamily="-112" charset="0"/>
              </a:rPr>
              <a:t> fermenters allow to have an EVEN and CONTROLLED temperature in the whole mass.</a:t>
            </a:r>
            <a:r>
              <a:rPr lang="en-GB" sz="900" b="1">
                <a:solidFill>
                  <a:srgbClr val="808080"/>
                </a:solidFill>
                <a:latin typeface="Verdana" pitchFamily="-112" charset="0"/>
              </a:rPr>
              <a:t> </a:t>
            </a:r>
            <a:br>
              <a:rPr lang="en-GB" sz="900" b="1">
                <a:solidFill>
                  <a:srgbClr val="808080"/>
                </a:solidFill>
                <a:latin typeface="Verdana" pitchFamily="-112" charset="0"/>
              </a:rPr>
            </a:br>
            <a:r>
              <a:rPr lang="en-GB" sz="900">
                <a:solidFill>
                  <a:srgbClr val="808080"/>
                </a:solidFill>
                <a:latin typeface="Verdana" pitchFamily="-112" charset="0"/>
              </a:rPr>
              <a:t>The part of liquid touching the walls of </a:t>
            </a:r>
            <a:r>
              <a:rPr lang="en-GB" sz="900" b="1">
                <a:solidFill>
                  <a:srgbClr val="808080"/>
                </a:solidFill>
                <a:latin typeface="Verdana" pitchFamily="-112" charset="0"/>
                <a:ea typeface="Verdana" pitchFamily="-112" charset="0"/>
                <a:cs typeface="Verdana" pitchFamily="-112" charset="0"/>
              </a:rPr>
              <a:t>Ganimede</a:t>
            </a:r>
            <a:r>
              <a:rPr lang="en-GB" sz="900" b="1" baseline="28000">
                <a:solidFill>
                  <a:srgbClr val="808080"/>
                </a:solidFill>
                <a:latin typeface="Verdana" pitchFamily="-112" charset="0"/>
                <a:ea typeface="Verdana" pitchFamily="-112" charset="0"/>
                <a:cs typeface="Verdana" pitchFamily="-112" charset="0"/>
              </a:rPr>
              <a:t>®</a:t>
            </a:r>
            <a:r>
              <a:rPr lang="en-GB" sz="900">
                <a:solidFill>
                  <a:srgbClr val="808080"/>
                </a:solidFill>
                <a:latin typeface="Verdana" pitchFamily="-112" charset="0"/>
              </a:rPr>
              <a:t> vat gets cool and falls down to the funnelled diaphragm, </a:t>
            </a:r>
            <a:r>
              <a:rPr lang="en-GB" sz="900" b="1">
                <a:solidFill>
                  <a:srgbClr val="808080"/>
                </a:solidFill>
                <a:latin typeface="Verdana" pitchFamily="-112" charset="0"/>
              </a:rPr>
              <a:t>then</a:t>
            </a:r>
            <a:r>
              <a:rPr lang="en-GB" sz="900" b="1">
                <a:solidFill>
                  <a:srgbClr val="808080"/>
                </a:solidFill>
                <a:latin typeface="Verdana" pitchFamily="-112" charset="0"/>
                <a:ea typeface="Verdana" pitchFamily="-112" charset="0"/>
                <a:cs typeface="Verdana" pitchFamily="-112" charset="0"/>
              </a:rPr>
              <a:t> moves to the centre of the mass</a:t>
            </a:r>
            <a:r>
              <a:rPr lang="en-GB" sz="900" b="1">
                <a:solidFill>
                  <a:srgbClr val="808080"/>
                </a:solidFill>
                <a:latin typeface="Verdana" pitchFamily="-112" charset="0"/>
              </a:rPr>
              <a:t>.</a:t>
            </a:r>
            <a:r>
              <a:rPr lang="en-GB" sz="900">
                <a:solidFill>
                  <a:srgbClr val="808080"/>
                </a:solidFill>
                <a:latin typeface="Verdana" pitchFamily="-112" charset="0"/>
              </a:rPr>
              <a:t> At this point, some of the cool liquid continues to fall and cools the central mass below it (contributing to the cooling action by the lower jacket), while gas bubbles escaping from the saturated gap draw some of the cool liquid with them to the top room, so that it cools down the higher liquid in the cap, in a smooth and not stressful way. </a:t>
            </a:r>
            <a:br>
              <a:rPr lang="en-GB" sz="900">
                <a:solidFill>
                  <a:srgbClr val="808080"/>
                </a:solidFill>
                <a:latin typeface="Verdana" pitchFamily="-112" charset="0"/>
              </a:rPr>
            </a:br>
            <a:r>
              <a:rPr lang="en-GB" sz="900" b="1">
                <a:solidFill>
                  <a:srgbClr val="808080"/>
                </a:solidFill>
                <a:latin typeface="Verdana" pitchFamily="-112" charset="0"/>
              </a:rPr>
              <a:t/>
            </a:r>
            <a:br>
              <a:rPr lang="en-GB" sz="900" b="1">
                <a:solidFill>
                  <a:srgbClr val="808080"/>
                </a:solidFill>
                <a:latin typeface="Verdana" pitchFamily="-112" charset="0"/>
              </a:rPr>
            </a:br>
            <a:r>
              <a:rPr lang="en-GB" sz="900" b="1">
                <a:solidFill>
                  <a:srgbClr val="808080"/>
                </a:solidFill>
                <a:latin typeface="Verdana" pitchFamily="-112" charset="0"/>
                <a:ea typeface="Verdana" pitchFamily="-112" charset="0"/>
                <a:cs typeface="Verdana" pitchFamily="-112" charset="0"/>
              </a:rPr>
              <a:t>Keeping temperature under control is obviously a great advantage, as it also encourages the solubility of technical gases into must/wine. </a:t>
            </a:r>
            <a:br>
              <a:rPr lang="en-GB" sz="900" b="1">
                <a:solidFill>
                  <a:srgbClr val="808080"/>
                </a:solidFill>
                <a:latin typeface="Verdana" pitchFamily="-112" charset="0"/>
                <a:ea typeface="Verdana" pitchFamily="-112" charset="0"/>
                <a:cs typeface="Verdana" pitchFamily="-112" charset="0"/>
              </a:rPr>
            </a:br>
            <a:r>
              <a:rPr lang="en-GB" sz="900">
                <a:solidFill>
                  <a:srgbClr val="808080"/>
                </a:solidFill>
                <a:latin typeface="Verdana" pitchFamily="-112" charset="0"/>
              </a:rPr>
              <a:t>The revolutionary concepts of </a:t>
            </a:r>
            <a:r>
              <a:rPr lang="en-GB" sz="900">
                <a:solidFill>
                  <a:srgbClr val="808080"/>
                </a:solidFill>
                <a:latin typeface="Verdana" pitchFamily="-112" charset="0"/>
                <a:ea typeface="Verdana" pitchFamily="-112" charset="0"/>
                <a:cs typeface="Verdana" pitchFamily="-112" charset="0"/>
              </a:rPr>
              <a:t>Metodo Ganimede</a:t>
            </a:r>
            <a:r>
              <a:rPr lang="en-GB" sz="900" baseline="28000">
                <a:solidFill>
                  <a:srgbClr val="808080"/>
                </a:solidFill>
                <a:latin typeface="Verdana" pitchFamily="-112" charset="0"/>
                <a:ea typeface="Verdana" pitchFamily="-112" charset="0"/>
                <a:cs typeface="Verdana" pitchFamily="-112" charset="0"/>
              </a:rPr>
              <a:t>® </a:t>
            </a:r>
            <a:r>
              <a:rPr lang="en-GB" sz="900">
                <a:solidFill>
                  <a:srgbClr val="808080"/>
                </a:solidFill>
                <a:latin typeface="Verdana" pitchFamily="-112" charset="0"/>
              </a:rPr>
              <a:t>lend a hand here too.</a:t>
            </a:r>
          </a:p>
        </p:txBody>
      </p:sp>
      <p:sp>
        <p:nvSpPr>
          <p:cNvPr id="56328" name="Text Box 7"/>
          <p:cNvSpPr txBox="1">
            <a:spLocks noChangeArrowheads="1"/>
          </p:cNvSpPr>
          <p:nvPr/>
        </p:nvSpPr>
        <p:spPr bwMode="auto">
          <a:xfrm>
            <a:off x="304800" y="3886200"/>
            <a:ext cx="1981200" cy="214313"/>
          </a:xfrm>
          <a:prstGeom prst="rect">
            <a:avLst/>
          </a:prstGeom>
          <a:noFill/>
          <a:ln w="9525">
            <a:noFill/>
            <a:miter lim="800000"/>
            <a:headEnd/>
            <a:tailEnd/>
          </a:ln>
        </p:spPr>
        <p:txBody>
          <a:bodyPr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Cooling jacket</a:t>
            </a:r>
          </a:p>
        </p:txBody>
      </p:sp>
      <p:sp>
        <p:nvSpPr>
          <p:cNvPr id="56329" name="Text Box 8"/>
          <p:cNvSpPr txBox="1">
            <a:spLocks noChangeArrowheads="1"/>
          </p:cNvSpPr>
          <p:nvPr/>
        </p:nvSpPr>
        <p:spPr bwMode="auto">
          <a:xfrm>
            <a:off x="304800" y="2514600"/>
            <a:ext cx="1981200" cy="214313"/>
          </a:xfrm>
          <a:prstGeom prst="rect">
            <a:avLst/>
          </a:prstGeom>
          <a:noFill/>
          <a:ln w="9525">
            <a:noFill/>
            <a:miter lim="800000"/>
            <a:headEnd/>
            <a:tailEnd/>
          </a:ln>
        </p:spPr>
        <p:txBody>
          <a:bodyPr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Cooling jacket</a:t>
            </a:r>
          </a:p>
        </p:txBody>
      </p:sp>
      <p:sp>
        <p:nvSpPr>
          <p:cNvPr id="56330" name="Text Box 9"/>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20348AA-FC30-9D42-B72A-BE29335EFCA3}"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21</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58371" name="Text Box 1030"/>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“Top Level” Safety Probe</a:t>
            </a:r>
          </a:p>
        </p:txBody>
      </p:sp>
      <p:sp>
        <p:nvSpPr>
          <p:cNvPr id="58372" name="Text Box 1031"/>
          <p:cNvSpPr>
            <a:spLocks noGrp="1" noChangeArrowheads="1"/>
          </p:cNvSpPr>
          <p:nvPr>
            <p:ph type="ctrTitle"/>
          </p:nvPr>
        </p:nvSpPr>
        <p:spPr>
          <a:xfrm>
            <a:off x="304800" y="4800600"/>
            <a:ext cx="8686800" cy="1066800"/>
          </a:xfrm>
        </p:spPr>
        <p:txBody>
          <a:bodyPr lIns="91440" tIns="45720" rIns="91440" bIns="45720" anchor="t"/>
          <a:lstStyle/>
          <a:p>
            <a:pPr algn="l">
              <a:lnSpc>
                <a:spcPct val="150000"/>
              </a:lnSpc>
            </a:pPr>
            <a:r>
              <a:rPr lang="it-IT" sz="1000" smtClean="0">
                <a:solidFill>
                  <a:schemeClr val="bg2"/>
                </a:solidFill>
                <a:latin typeface="Verdana" pitchFamily="-112" charset="0"/>
              </a:rPr>
              <a:t>Ganimede fermenters can be equipped with a Top Level probe that performs the dual function of detecting the maximum level during the filling stage and preventing unwanted overflowing during the fermentation stage. In the first case, the probe operates as a load level sensor, in the second it operates the instantaneously opening of the bypass, causing an immediate lowering of the level of about 1 meter if it exceeds the planned limit, allowing maximizing the filling level.</a:t>
            </a:r>
          </a:p>
        </p:txBody>
      </p:sp>
      <p:sp>
        <p:nvSpPr>
          <p:cNvPr id="58373"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29E5BD7E-06EB-0F47-9F2B-B6921F088631}" type="slidenum">
              <a:rPr lang="it-IT" sz="1000" b="1">
                <a:solidFill>
                  <a:srgbClr val="80060D"/>
                </a:solidFill>
                <a:latin typeface="Verdana" pitchFamily="-112" charset="0"/>
              </a:rPr>
              <a:pPr>
                <a:spcBef>
                  <a:spcPct val="50000"/>
                </a:spcBef>
              </a:pPr>
              <a:t>22</a:t>
            </a:fld>
            <a:endParaRPr lang="it-IT" sz="1200" b="1">
              <a:solidFill>
                <a:srgbClr val="80060D"/>
              </a:solidFill>
              <a:latin typeface="Verdana" pitchFamily="-112" charset="0"/>
            </a:endParaRPr>
          </a:p>
        </p:txBody>
      </p:sp>
      <p:pic>
        <p:nvPicPr>
          <p:cNvPr id="58374" name="Immagine 10" descr="GANIMEDEbrochure2011-10.jpg"/>
          <p:cNvPicPr>
            <a:picLocks noChangeAspect="1"/>
          </p:cNvPicPr>
          <p:nvPr/>
        </p:nvPicPr>
        <p:blipFill>
          <a:blip r:embed="rId3"/>
          <a:srcRect/>
          <a:stretch>
            <a:fillRect/>
          </a:stretch>
        </p:blipFill>
        <p:spPr bwMode="auto">
          <a:xfrm>
            <a:off x="0" y="1844675"/>
            <a:ext cx="9144000" cy="2727325"/>
          </a:xfrm>
          <a:prstGeom prst="rect">
            <a:avLst/>
          </a:prstGeom>
          <a:noFill/>
          <a:ln w="9525">
            <a:noFill/>
            <a:miter lim="800000"/>
            <a:headEnd/>
            <a:tailEnd/>
          </a:ln>
        </p:spPr>
      </p:pic>
      <p:sp>
        <p:nvSpPr>
          <p:cNvPr id="58375" name="CasellaDiTesto 11"/>
          <p:cNvSpPr txBox="1">
            <a:spLocks noChangeArrowheads="1"/>
          </p:cNvSpPr>
          <p:nvPr/>
        </p:nvSpPr>
        <p:spPr bwMode="auto">
          <a:xfrm>
            <a:off x="5746750" y="2857500"/>
            <a:ext cx="2152650" cy="307975"/>
          </a:xfrm>
          <a:prstGeom prst="rect">
            <a:avLst/>
          </a:prstGeom>
          <a:solidFill>
            <a:schemeClr val="bg1"/>
          </a:solidFill>
          <a:ln w="9525">
            <a:noFill/>
            <a:miter lim="800000"/>
            <a:headEnd/>
            <a:tailEnd/>
          </a:ln>
        </p:spPr>
        <p:txBody>
          <a:bodyPr>
            <a:prstTxWarp prst="textNoShape">
              <a:avLst/>
            </a:prstTxWarp>
            <a:spAutoFit/>
          </a:bodyPr>
          <a:lstStyle/>
          <a:p>
            <a:pPr algn="r"/>
            <a:r>
              <a:rPr lang="it-IT" sz="1400" b="1">
                <a:latin typeface="Verdana" pitchFamily="-112" charset="0"/>
                <a:ea typeface="Verdana" pitchFamily="-112" charset="0"/>
                <a:cs typeface="Verdana" pitchFamily="-112" charset="0"/>
              </a:rPr>
              <a:t>Safety probe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60419" name="Text Box 1030"/>
          <p:cNvSpPr txBox="1">
            <a:spLocks noChangeArrowheads="1"/>
          </p:cNvSpPr>
          <p:nvPr/>
        </p:nvSpPr>
        <p:spPr bwMode="auto">
          <a:xfrm>
            <a:off x="304800" y="1279525"/>
            <a:ext cx="7467600" cy="325438"/>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Flexible wine storage with “always full” option.</a:t>
            </a:r>
          </a:p>
        </p:txBody>
      </p:sp>
      <p:sp>
        <p:nvSpPr>
          <p:cNvPr id="60420" name="Text Box 1031"/>
          <p:cNvSpPr>
            <a:spLocks noGrp="1" noChangeArrowheads="1"/>
          </p:cNvSpPr>
          <p:nvPr>
            <p:ph type="ctrTitle"/>
          </p:nvPr>
        </p:nvSpPr>
        <p:spPr>
          <a:xfrm>
            <a:off x="304800" y="1981200"/>
            <a:ext cx="2286000" cy="3657600"/>
          </a:xfrm>
        </p:spPr>
        <p:txBody>
          <a:bodyPr lIns="91440" tIns="45720" rIns="91440" bIns="45720" anchor="t"/>
          <a:lstStyle/>
          <a:p>
            <a:pPr algn="l"/>
            <a:r>
              <a:rPr lang="it-IT" sz="1000" smtClean="0">
                <a:solidFill>
                  <a:schemeClr val="bg2"/>
                </a:solidFill>
                <a:latin typeface="Verdana" pitchFamily="-112" charset="0"/>
              </a:rPr>
              <a:t>The «always full» option allows</a:t>
            </a:r>
            <a:br>
              <a:rPr lang="it-IT" sz="1000" smtClean="0">
                <a:solidFill>
                  <a:schemeClr val="bg2"/>
                </a:solidFill>
                <a:latin typeface="Verdana" pitchFamily="-112" charset="0"/>
              </a:rPr>
            </a:br>
            <a:r>
              <a:rPr lang="it-IT" sz="1000" smtClean="0">
                <a:solidFill>
                  <a:schemeClr val="bg2"/>
                </a:solidFill>
                <a:latin typeface="Verdana" pitchFamily="-112" charset="0"/>
              </a:rPr>
              <a:t>taking advantage of the available volume under the diaphragm, by using the technique of moving the liquid through the injection of inert gas.</a:t>
            </a:r>
            <a:br>
              <a:rPr lang="it-IT" sz="1000" smtClean="0">
                <a:solidFill>
                  <a:schemeClr val="bg2"/>
                </a:solidFill>
                <a:latin typeface="Verdana" pitchFamily="-112" charset="0"/>
              </a:rPr>
            </a:br>
            <a:r>
              <a:rPr lang="it-IT" sz="1000" smtClean="0">
                <a:solidFill>
                  <a:schemeClr val="bg2"/>
                </a:solidFill>
                <a:latin typeface="Verdana" pitchFamily="-112" charset="0"/>
              </a:rPr>
              <a:t>Once Ganymede® is filledup</a:t>
            </a:r>
            <a:br>
              <a:rPr lang="it-IT" sz="1000" smtClean="0">
                <a:solidFill>
                  <a:schemeClr val="bg2"/>
                </a:solidFill>
                <a:latin typeface="Verdana" pitchFamily="-112" charset="0"/>
              </a:rPr>
            </a:br>
            <a:r>
              <a:rPr lang="it-IT" sz="1000" smtClean="0">
                <a:solidFill>
                  <a:schemeClr val="bg2"/>
                </a:solidFill>
                <a:latin typeface="Verdana" pitchFamily="-112" charset="0"/>
              </a:rPr>
              <a:t>for storage, the bypasses are</a:t>
            </a:r>
            <a:br>
              <a:rPr lang="it-IT" sz="1000" smtClean="0">
                <a:solidFill>
                  <a:schemeClr val="bg2"/>
                </a:solidFill>
                <a:latin typeface="Verdana" pitchFamily="-112" charset="0"/>
              </a:rPr>
            </a:br>
            <a:r>
              <a:rPr lang="it-IT" sz="1000" smtClean="0">
                <a:solidFill>
                  <a:schemeClr val="bg2"/>
                </a:solidFill>
                <a:latin typeface="Verdana" pitchFamily="-112" charset="0"/>
              </a:rPr>
              <a:t>closed and the inert gas is injected under the diaphragm through a special valve.</a:t>
            </a:r>
            <a:br>
              <a:rPr lang="it-IT" sz="1000" smtClean="0">
                <a:solidFill>
                  <a:schemeClr val="bg2"/>
                </a:solidFill>
                <a:latin typeface="Verdana" pitchFamily="-112" charset="0"/>
              </a:rPr>
            </a:br>
            <a:r>
              <a:rPr lang="it-IT" sz="1000" smtClean="0">
                <a:solidFill>
                  <a:schemeClr val="bg2"/>
                </a:solidFill>
                <a:latin typeface="Verdana" pitchFamily="-112" charset="0"/>
              </a:rPr>
              <a:t>The injected gas will raise the level of the wine until, after having pushed out all the air, it reaches thelevel set in the upper cover. Thus, you can protect and preserve your wine in different ways, depending on your needs.</a:t>
            </a:r>
          </a:p>
        </p:txBody>
      </p:sp>
      <p:sp>
        <p:nvSpPr>
          <p:cNvPr id="60421"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61BED01D-67EE-0A4F-9733-C3696A335FF4}" type="slidenum">
              <a:rPr lang="it-IT" sz="1000" b="1">
                <a:solidFill>
                  <a:srgbClr val="80060D"/>
                </a:solidFill>
                <a:latin typeface="Verdana" pitchFamily="-112" charset="0"/>
              </a:rPr>
              <a:pPr>
                <a:spcBef>
                  <a:spcPct val="50000"/>
                </a:spcBef>
              </a:pPr>
              <a:t>23</a:t>
            </a:fld>
            <a:endParaRPr lang="it-IT" sz="1200" b="1">
              <a:solidFill>
                <a:srgbClr val="80060D"/>
              </a:solidFill>
              <a:latin typeface="Verdana" pitchFamily="-112" charset="0"/>
            </a:endParaRPr>
          </a:p>
        </p:txBody>
      </p:sp>
      <p:pic>
        <p:nvPicPr>
          <p:cNvPr id="60422" name="Immagine 10" descr="GANIMEDEbrochure2011-10b.jpg"/>
          <p:cNvPicPr>
            <a:picLocks noChangeAspect="1"/>
          </p:cNvPicPr>
          <p:nvPr/>
        </p:nvPicPr>
        <p:blipFill>
          <a:blip r:embed="rId3"/>
          <a:srcRect/>
          <a:stretch>
            <a:fillRect/>
          </a:stretch>
        </p:blipFill>
        <p:spPr bwMode="auto">
          <a:xfrm>
            <a:off x="3052763" y="1752600"/>
            <a:ext cx="5938837" cy="4171950"/>
          </a:xfrm>
          <a:prstGeom prst="rect">
            <a:avLst/>
          </a:prstGeom>
          <a:noFill/>
          <a:ln w="9525">
            <a:noFill/>
            <a:miter lim="800000"/>
            <a:headEnd/>
            <a:tailEnd/>
          </a:ln>
        </p:spPr>
      </p:pic>
      <p:sp>
        <p:nvSpPr>
          <p:cNvPr id="60423" name="CasellaDiTesto 11"/>
          <p:cNvSpPr txBox="1">
            <a:spLocks noChangeArrowheads="1"/>
          </p:cNvSpPr>
          <p:nvPr/>
        </p:nvSpPr>
        <p:spPr bwMode="auto">
          <a:xfrm>
            <a:off x="2971800" y="2000250"/>
            <a:ext cx="1193800" cy="554038"/>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Open the upper venting valve</a:t>
            </a:r>
          </a:p>
        </p:txBody>
      </p:sp>
      <p:sp>
        <p:nvSpPr>
          <p:cNvPr id="60424" name="CasellaDiTesto 12"/>
          <p:cNvSpPr txBox="1">
            <a:spLocks noChangeArrowheads="1"/>
          </p:cNvSpPr>
          <p:nvPr/>
        </p:nvSpPr>
        <p:spPr bwMode="auto">
          <a:xfrm>
            <a:off x="3429000" y="3257550"/>
            <a:ext cx="7620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Bypas closed</a:t>
            </a:r>
          </a:p>
        </p:txBody>
      </p:sp>
      <p:sp>
        <p:nvSpPr>
          <p:cNvPr id="60425" name="CasellaDiTesto 14"/>
          <p:cNvSpPr txBox="1">
            <a:spLocks noChangeArrowheads="1"/>
          </p:cNvSpPr>
          <p:nvPr/>
        </p:nvSpPr>
        <p:spPr bwMode="auto">
          <a:xfrm>
            <a:off x="5867400" y="1960563"/>
            <a:ext cx="1219200" cy="554037"/>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Close the upper venting valve</a:t>
            </a:r>
          </a:p>
        </p:txBody>
      </p:sp>
      <p:sp>
        <p:nvSpPr>
          <p:cNvPr id="60426" name="CasellaDiTesto 15"/>
          <p:cNvSpPr txBox="1">
            <a:spLocks noChangeArrowheads="1"/>
          </p:cNvSpPr>
          <p:nvPr/>
        </p:nvSpPr>
        <p:spPr bwMode="auto">
          <a:xfrm>
            <a:off x="6324600" y="3257550"/>
            <a:ext cx="7620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Bypass open</a:t>
            </a:r>
          </a:p>
        </p:txBody>
      </p:sp>
      <p:sp>
        <p:nvSpPr>
          <p:cNvPr id="60427" name="CasellaDiTesto 16"/>
          <p:cNvSpPr txBox="1">
            <a:spLocks noChangeArrowheads="1"/>
          </p:cNvSpPr>
          <p:nvPr/>
        </p:nvSpPr>
        <p:spPr bwMode="auto">
          <a:xfrm>
            <a:off x="6172200" y="3962400"/>
            <a:ext cx="10668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Inject inert gas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62467" name="Text Box 1030"/>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Cleaning</a:t>
            </a:r>
          </a:p>
        </p:txBody>
      </p:sp>
      <p:sp>
        <p:nvSpPr>
          <p:cNvPr id="62468" name="Text Box 1031"/>
          <p:cNvSpPr>
            <a:spLocks noGrp="1" noChangeArrowheads="1"/>
          </p:cNvSpPr>
          <p:nvPr>
            <p:ph type="ctrTitle"/>
          </p:nvPr>
        </p:nvSpPr>
        <p:spPr>
          <a:xfrm>
            <a:off x="304800" y="5181600"/>
            <a:ext cx="8686800" cy="1219200"/>
          </a:xfrm>
        </p:spPr>
        <p:txBody>
          <a:bodyPr lIns="91440" tIns="45720" rIns="91440" bIns="45720" anchor="t"/>
          <a:lstStyle/>
          <a:p>
            <a:pPr algn="l"/>
            <a:r>
              <a:rPr lang="en-GB" sz="1000" smtClean="0">
                <a:solidFill>
                  <a:schemeClr val="bg2"/>
                </a:solidFill>
                <a:latin typeface="Verdana" pitchFamily="-112" charset="0"/>
              </a:rPr>
              <a:t>At the end of the drawing off process, Ganimede® is relatively clean and free from residues.  Only a small number of practical, efficient operations are required to wash Ganimede® unit thoroughly.</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GB" sz="1000"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GB" sz="1000" smtClean="0">
                <a:solidFill>
                  <a:schemeClr val="bg2"/>
                </a:solidFill>
                <a:latin typeface="Verdana" pitchFamily="-112" charset="0"/>
              </a:rPr>
              <a:t>The fermenter is washed as follows:</a:t>
            </a:r>
            <a:br>
              <a:rPr lang="en-GB" sz="1000" smtClean="0">
                <a:solidFill>
                  <a:schemeClr val="bg2"/>
                </a:solidFill>
                <a:latin typeface="Verdana" pitchFamily="-112" charset="0"/>
              </a:rPr>
            </a:br>
            <a:r>
              <a:rPr lang="en-GB" sz="1000" smtClean="0">
                <a:solidFill>
                  <a:schemeClr val="bg2"/>
                </a:solidFill>
                <a:latin typeface="Verdana" pitchFamily="-112" charset="0"/>
              </a:rPr>
              <a:t>- use a </a:t>
            </a:r>
            <a:r>
              <a:rPr lang="en-GB" sz="1000" b="1" smtClean="0">
                <a:solidFill>
                  <a:schemeClr val="bg2"/>
                </a:solidFill>
                <a:latin typeface="Verdana" pitchFamily="-112" charset="0"/>
              </a:rPr>
              <a:t>spray ball </a:t>
            </a:r>
            <a:r>
              <a:rPr lang="en-GB" sz="1000" smtClean="0">
                <a:solidFill>
                  <a:schemeClr val="bg2"/>
                </a:solidFill>
                <a:latin typeface="Verdana" pitchFamily="-112" charset="0"/>
              </a:rPr>
              <a:t>and start washing the fermenter as shown in the pictures below.</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GB" sz="1000"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GB" sz="1000" smtClean="0">
                <a:solidFill>
                  <a:schemeClr val="bg2"/>
                </a:solidFill>
                <a:latin typeface="Verdana" pitchFamily="-112" charset="0"/>
              </a:rPr>
              <a:t>Ganimede® is now ready to be used as a storage tank.</a:t>
            </a:r>
            <a:r>
              <a:rPr lang="it-IT" sz="1000" smtClean="0">
                <a:solidFill>
                  <a:schemeClr val="bg2"/>
                </a:solidFill>
                <a:latin typeface="Verdana" pitchFamily="-112" charset="0"/>
              </a:rPr>
              <a:t/>
            </a:r>
            <a:br>
              <a:rPr lang="it-IT" sz="1000" smtClean="0">
                <a:solidFill>
                  <a:schemeClr val="bg2"/>
                </a:solidFill>
                <a:latin typeface="Verdana" pitchFamily="-112" charset="0"/>
              </a:rPr>
            </a:br>
            <a:endParaRPr lang="it-IT" sz="1000" smtClean="0">
              <a:solidFill>
                <a:schemeClr val="bg2"/>
              </a:solidFill>
              <a:latin typeface="Verdana" pitchFamily="-112" charset="0"/>
            </a:endParaRPr>
          </a:p>
        </p:txBody>
      </p:sp>
      <p:sp>
        <p:nvSpPr>
          <p:cNvPr id="62469"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FA4C00B6-88B4-5F46-A53C-5E962647DD58}" type="slidenum">
              <a:rPr lang="it-IT" sz="1000" b="1">
                <a:solidFill>
                  <a:srgbClr val="80060D"/>
                </a:solidFill>
                <a:latin typeface="Verdana" pitchFamily="-112" charset="0"/>
              </a:rPr>
              <a:pPr>
                <a:spcBef>
                  <a:spcPct val="50000"/>
                </a:spcBef>
              </a:pPr>
              <a:t>24</a:t>
            </a:fld>
            <a:endParaRPr lang="it-IT" sz="1200" b="1">
              <a:solidFill>
                <a:srgbClr val="80060D"/>
              </a:solidFill>
              <a:latin typeface="Verdana" pitchFamily="-112" charset="0"/>
            </a:endParaRPr>
          </a:p>
        </p:txBody>
      </p:sp>
      <p:pic>
        <p:nvPicPr>
          <p:cNvPr id="62470" name="Picture 2" descr="Washing"/>
          <p:cNvPicPr>
            <a:picLocks noChangeAspect="1" noChangeArrowheads="1"/>
          </p:cNvPicPr>
          <p:nvPr/>
        </p:nvPicPr>
        <p:blipFill>
          <a:blip r:embed="rId3"/>
          <a:srcRect/>
          <a:stretch>
            <a:fillRect/>
          </a:stretch>
        </p:blipFill>
        <p:spPr bwMode="auto">
          <a:xfrm>
            <a:off x="304800" y="1828800"/>
            <a:ext cx="8418513"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4514" name="Rectangle 1"/>
          <p:cNvSpPr>
            <a:spLocks noGrp="1" noChangeArrowheads="1"/>
          </p:cNvSpPr>
          <p:nvPr>
            <p:ph type="title"/>
          </p:nvPr>
        </p:nvSpPr>
        <p:spPr>
          <a:xfrm>
            <a:off x="2971800" y="3800475"/>
            <a:ext cx="6019800" cy="1163638"/>
          </a:xfrm>
        </p:spPr>
        <p:txBody>
          <a:bodyPr lIns="91440" tIns="45720" rIns="91440" bIns="45720"/>
          <a:lstStyle/>
          <a:p>
            <a:pPr algn="l" eaLnBrk="1" hangingPunct="1">
              <a:lnSpc>
                <a:spcPct val="101000"/>
              </a:lnSpc>
              <a:buSzPct val="29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5.Use of Oxygen and other Technical Gases in winemaking.</a:t>
            </a:r>
            <a:br>
              <a:rPr lang="en-GB" sz="2400" b="1">
                <a:solidFill>
                  <a:srgbClr val="80060D"/>
                </a:solidFill>
                <a:latin typeface="Verdana" pitchFamily="-112" charset="0"/>
              </a:rPr>
            </a:br>
            <a:r>
              <a:rPr lang="en-GB" sz="1800" b="1">
                <a:latin typeface="Verdana" pitchFamily="-112" charset="0"/>
              </a:rPr>
              <a:t>From empirical theory to scientific practice</a:t>
            </a:r>
            <a:r>
              <a:rPr lang="en-GB" sz="1800">
                <a:latin typeface="Verdana" pitchFamily="-112" charset="0"/>
              </a:rPr>
              <a:t>.</a:t>
            </a:r>
          </a:p>
        </p:txBody>
      </p:sp>
      <p:sp>
        <p:nvSpPr>
          <p:cNvPr id="64515" name="Text Box 2"/>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982E8DA-CE9C-D844-AD93-13D22E3FAD26}"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25</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6562" name="Text Box 1"/>
          <p:cNvSpPr txBox="1">
            <a:spLocks noChangeArrowheads="1"/>
          </p:cNvSpPr>
          <p:nvPr/>
        </p:nvSpPr>
        <p:spPr bwMode="auto">
          <a:xfrm>
            <a:off x="304800" y="1279525"/>
            <a:ext cx="6248400" cy="341313"/>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Use of technical gases in winemaking.</a:t>
            </a:r>
          </a:p>
        </p:txBody>
      </p:sp>
      <p:sp>
        <p:nvSpPr>
          <p:cNvPr id="66563" name="Text Box 2"/>
          <p:cNvSpPr txBox="1">
            <a:spLocks noChangeArrowheads="1"/>
          </p:cNvSpPr>
          <p:nvPr/>
        </p:nvSpPr>
        <p:spPr bwMode="auto">
          <a:xfrm>
            <a:off x="1143000" y="2133600"/>
            <a:ext cx="7696200" cy="408781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The practice of oxygenating the must has been largely reconsidered over the latest years, because it encourages yeasts to proliferate and colour to fix.</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lnSpc>
                <a:spcPct val="99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800000"/>
                </a:solidFill>
                <a:latin typeface="Verdana" pitchFamily="-112" charset="0"/>
                <a:ea typeface="Verdana" pitchFamily="-112" charset="0"/>
                <a:cs typeface="Verdana" pitchFamily="-112" charset="0"/>
              </a:rPr>
              <a:t>The issue, however, is often discussed in a simplistic and empirical way, like for instance when speaking of “oxygenation of must/wine”.</a:t>
            </a:r>
          </a:p>
          <a:p>
            <a:pPr>
              <a:lnSpc>
                <a:spcPct val="106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800000"/>
                </a:solidFill>
                <a:latin typeface="Verdana" pitchFamily="-112" charset="0"/>
              </a:rPr>
              <a:t>The use of oxygen, which can be really precious, should always be considered very carefully in terms of amount, time, timing of introduction, and always with an eye to the original grapes you are working, the type of wine you want to obtain and the conditions where you are operating: the end result must be </a:t>
            </a:r>
            <a:r>
              <a:rPr lang="en-GB" sz="1400" b="1">
                <a:solidFill>
                  <a:srgbClr val="800000"/>
                </a:solidFill>
                <a:latin typeface="Verdana" pitchFamily="-112" charset="0"/>
                <a:ea typeface="Verdana" pitchFamily="-112" charset="0"/>
                <a:cs typeface="Verdana" pitchFamily="-112" charset="0"/>
              </a:rPr>
              <a:t>OXYGENATION, NOT OXIDATION</a:t>
            </a:r>
            <a:r>
              <a:rPr lang="en-GB" sz="1400">
                <a:solidFill>
                  <a:srgbClr val="800000"/>
                </a:solidFill>
                <a:latin typeface="Verdana" pitchFamily="-112" charset="0"/>
              </a:rPr>
              <a:t>!</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lnSpc>
                <a:spcPct val="106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Then, the use of oxygen or any other technical gases should ALWAYS be kept under CONTROL and not be left to approximation (you cannot just expose the mass to air to get “oxygenation”!). The Winemaker should decide when to use it and have the correct equipment guaranteeing that the gas is used following SCIENTIFIC criteria, i.e. certain, repeatable and reproducible.</a:t>
            </a:r>
          </a:p>
        </p:txBody>
      </p:sp>
      <p:sp>
        <p:nvSpPr>
          <p:cNvPr id="66564" name="Text Box 3"/>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5.Use of technical gas</a:t>
            </a:r>
          </a:p>
        </p:txBody>
      </p:sp>
      <p:sp>
        <p:nvSpPr>
          <p:cNvPr id="66565" name="Text Box 4"/>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56A9CAE-6537-D741-8F30-3D963D33C491}"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26</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8610" name="Text Box 1"/>
          <p:cNvSpPr txBox="1">
            <a:spLocks noChangeArrowheads="1"/>
          </p:cNvSpPr>
          <p:nvPr/>
        </p:nvSpPr>
        <p:spPr bwMode="auto">
          <a:xfrm>
            <a:off x="304800" y="1279525"/>
            <a:ext cx="6248400" cy="341313"/>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Use of oxygen during fermentation</a:t>
            </a:r>
          </a:p>
        </p:txBody>
      </p:sp>
      <p:sp>
        <p:nvSpPr>
          <p:cNvPr id="68611" name="Text Box 2"/>
          <p:cNvSpPr txBox="1">
            <a:spLocks noChangeArrowheads="1"/>
          </p:cNvSpPr>
          <p:nvPr/>
        </p:nvSpPr>
        <p:spPr bwMode="auto">
          <a:xfrm>
            <a:off x="1143000" y="1860550"/>
            <a:ext cx="7696200" cy="3597275"/>
          </a:xfrm>
          <a:prstGeom prst="rect">
            <a:avLst/>
          </a:prstGeom>
          <a:noFill/>
          <a:ln w="9525">
            <a:noFill/>
            <a:miter lim="800000"/>
            <a:headEnd/>
            <a:tailEnd/>
          </a:ln>
        </p:spPr>
        <p:txBody>
          <a:bodyPr lIns="90000" tIns="46800" rIns="90000" bIns="46800">
            <a:prstTxWarp prst="textNoShape">
              <a:avLst/>
            </a:prstTxWarp>
            <a:spAutoFit/>
          </a:bodyPr>
          <a:lstStyle/>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700D13"/>
                </a:solidFill>
                <a:latin typeface="Verdana" pitchFamily="-112" charset="0"/>
              </a:rPr>
              <a:t>• PROLIFERATION OF YEASTS</a:t>
            </a:r>
          </a:p>
          <a:p>
            <a:pPr lvl="1">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700D13"/>
              </a:solidFill>
              <a:latin typeface="Verdana" pitchFamily="-112" charset="0"/>
            </a:endParaRPr>
          </a:p>
          <a:p>
            <a:pPr>
              <a:lnSpc>
                <a:spcPct val="106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700D13"/>
                </a:solidFill>
                <a:latin typeface="Verdana" pitchFamily="-112" charset="0"/>
              </a:rPr>
              <a:t>Metodo Ganimede</a:t>
            </a:r>
            <a:r>
              <a:rPr lang="en-GB" sz="1400" b="1" baseline="30000">
                <a:solidFill>
                  <a:srgbClr val="700D13"/>
                </a:solidFill>
                <a:latin typeface="Verdana" pitchFamily="-112" charset="0"/>
              </a:rPr>
              <a:t>®</a:t>
            </a:r>
            <a:r>
              <a:rPr lang="en-GB" sz="1400">
                <a:solidFill>
                  <a:srgbClr val="700D13"/>
                </a:solidFill>
                <a:latin typeface="Verdana" pitchFamily="-112" charset="0"/>
              </a:rPr>
              <a:t> offers the winemaker the chance to introduce filtered air at the start of fermentation, so as to create the ideal conditions to encourage yeast proliferation.</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700D13"/>
                </a:solidFill>
                <a:latin typeface="Verdana" pitchFamily="-112" charset="0"/>
              </a:rPr>
              <a:t>• POLYMERIZATION OF TANNINS </a:t>
            </a:r>
          </a:p>
          <a:p>
            <a:pPr lvl="1">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lnSpc>
                <a:spcPct val="106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700D13"/>
                </a:solidFill>
                <a:latin typeface="Verdana" pitchFamily="-112" charset="0"/>
              </a:rPr>
              <a:t>Metodo Ganimede</a:t>
            </a:r>
            <a:r>
              <a:rPr lang="en-GB" sz="1400" b="1" baseline="30000">
                <a:solidFill>
                  <a:srgbClr val="700D13"/>
                </a:solidFill>
                <a:latin typeface="Verdana" pitchFamily="-112" charset="0"/>
              </a:rPr>
              <a:t>® </a:t>
            </a:r>
            <a:r>
              <a:rPr lang="en-GB" sz="1400">
                <a:solidFill>
                  <a:srgbClr val="700D13"/>
                </a:solidFill>
                <a:latin typeface="Verdana" pitchFamily="-112" charset="0"/>
              </a:rPr>
              <a:t>allows to use oxygen in a controlled way during the central and final steps of fermentation, to encourage tannin polymerization and therefore make wine even smoother and more palatable, while shortening refining time.</a:t>
            </a:r>
          </a:p>
          <a:p>
            <a:pPr lvl="1">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700D13"/>
                </a:solidFill>
                <a:latin typeface="Verdana" pitchFamily="-112" charset="0"/>
              </a:rPr>
              <a:t>• STABILIZATION OF COLOUR</a:t>
            </a:r>
          </a:p>
          <a:p>
            <a:pPr lvl="1">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lnSpc>
                <a:spcPct val="106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700D13"/>
                </a:solidFill>
                <a:latin typeface="Verdana" pitchFamily="-112" charset="0"/>
              </a:rPr>
              <a:t>A scientific and not empirical management of the use of oxygen in fermentation with </a:t>
            </a:r>
            <a:r>
              <a:rPr lang="en-GB" sz="1400" b="1">
                <a:solidFill>
                  <a:srgbClr val="700D13"/>
                </a:solidFill>
                <a:latin typeface="Verdana" pitchFamily="-112" charset="0"/>
                <a:ea typeface="Verdana" pitchFamily="-112" charset="0"/>
                <a:cs typeface="Verdana" pitchFamily="-112" charset="0"/>
              </a:rPr>
              <a:t>Metodo Ganimede</a:t>
            </a:r>
            <a:r>
              <a:rPr lang="en-GB" sz="1400" b="1" baseline="28000">
                <a:solidFill>
                  <a:srgbClr val="700D13"/>
                </a:solidFill>
                <a:latin typeface="Verdana" pitchFamily="-112" charset="0"/>
                <a:ea typeface="Verdana" pitchFamily="-112" charset="0"/>
                <a:cs typeface="Verdana" pitchFamily="-112" charset="0"/>
              </a:rPr>
              <a:t>®</a:t>
            </a:r>
            <a:r>
              <a:rPr lang="en-GB" sz="1400">
                <a:solidFill>
                  <a:srgbClr val="700D13"/>
                </a:solidFill>
                <a:latin typeface="Verdana" pitchFamily="-112" charset="0"/>
              </a:rPr>
              <a:t> allows to encourage fixation of the extracted pigments.</a:t>
            </a:r>
          </a:p>
        </p:txBody>
      </p:sp>
      <p:sp>
        <p:nvSpPr>
          <p:cNvPr id="68612" name="Text Box 3"/>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5.Use of technical gas</a:t>
            </a:r>
          </a:p>
        </p:txBody>
      </p:sp>
      <p:sp>
        <p:nvSpPr>
          <p:cNvPr id="68613" name="Text Box 4"/>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D9C77C8-D657-4A40-8A1C-A160568CE4A6}"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27</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0658" name="Text Box 1"/>
          <p:cNvSpPr txBox="1">
            <a:spLocks noChangeArrowheads="1"/>
          </p:cNvSpPr>
          <p:nvPr/>
        </p:nvSpPr>
        <p:spPr bwMode="auto">
          <a:xfrm>
            <a:off x="304800" y="1279525"/>
            <a:ext cx="6248400" cy="5873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Requirements for the interaction of gas and must/wine.</a:t>
            </a:r>
          </a:p>
        </p:txBody>
      </p:sp>
      <p:sp>
        <p:nvSpPr>
          <p:cNvPr id="70659" name="Text Box 2"/>
          <p:cNvSpPr txBox="1">
            <a:spLocks noChangeArrowheads="1"/>
          </p:cNvSpPr>
          <p:nvPr/>
        </p:nvSpPr>
        <p:spPr bwMode="auto">
          <a:xfrm>
            <a:off x="1143000" y="1881188"/>
            <a:ext cx="7696200" cy="399732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800000"/>
                </a:solidFill>
                <a:latin typeface="Verdana" pitchFamily="-112" charset="0"/>
              </a:rPr>
              <a:t>The ideal </a:t>
            </a:r>
            <a:r>
              <a:rPr lang="en-GB" sz="1400" b="1">
                <a:solidFill>
                  <a:srgbClr val="800000"/>
                </a:solidFill>
                <a:latin typeface="Verdana" pitchFamily="-112" charset="0"/>
                <a:ea typeface="Verdana" pitchFamily="-112" charset="0"/>
                <a:cs typeface="Verdana" pitchFamily="-112" charset="0"/>
              </a:rPr>
              <a:t>PHYSICAL and CHEMICAL conditions to have the gas introduced interact with must-wine</a:t>
            </a:r>
            <a:r>
              <a:rPr lang="en-GB" sz="1400">
                <a:solidFill>
                  <a:srgbClr val="800000"/>
                </a:solidFill>
                <a:latin typeface="Verdana" pitchFamily="-112" charset="0"/>
              </a:rPr>
              <a:t> and therefore guarantee that using such gas in winemaking will be really efficient, are as follows:</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1- Adequate pressure to encourage and guarantee gas solubility </a:t>
            </a:r>
          </a:p>
          <a:p>
            <a:pPr>
              <a:lnSpc>
                <a:spcPct val="106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ea typeface="Verdana" pitchFamily="-112" charset="0"/>
                <a:cs typeface="Verdana" pitchFamily="-112" charset="0"/>
              </a:rPr>
              <a:t>  </a:t>
            </a:r>
            <a:r>
              <a:rPr lang="en-GB" sz="1400">
                <a:solidFill>
                  <a:srgbClr val="800000"/>
                </a:solidFill>
                <a:latin typeface="Verdana" pitchFamily="-112" charset="0"/>
                <a:ea typeface="Verdana" pitchFamily="-112" charset="0"/>
                <a:cs typeface="Verdana" pitchFamily="-112" charset="0"/>
              </a:rPr>
              <a:t>  </a:t>
            </a:r>
            <a:r>
              <a:rPr lang="en-GB" sz="1400">
                <a:solidFill>
                  <a:srgbClr val="800000"/>
                </a:solidFill>
                <a:latin typeface="Verdana" pitchFamily="-112" charset="0"/>
              </a:rPr>
              <a:t>(Henry’s Law)</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2- Time of contact long enough to guarantee that the gas will interact with      must-wine</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3- Area of contact wide enough to affect all the product</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4- Ideal temperature </a:t>
            </a:r>
          </a:p>
          <a:p>
            <a:pPr>
              <a:lnSpc>
                <a:spcPct val="106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ea typeface="Verdana" pitchFamily="-112" charset="0"/>
                <a:cs typeface="Verdana" pitchFamily="-112" charset="0"/>
              </a:rPr>
              <a:t>   </a:t>
            </a:r>
            <a:r>
              <a:rPr lang="en-GB" sz="1400">
                <a:solidFill>
                  <a:srgbClr val="800000"/>
                </a:solidFill>
                <a:latin typeface="Verdana" pitchFamily="-112" charset="0"/>
                <a:ea typeface="Verdana" pitchFamily="-112" charset="0"/>
                <a:cs typeface="Verdana" pitchFamily="-112" charset="0"/>
              </a:rPr>
              <a:t> </a:t>
            </a:r>
            <a:r>
              <a:rPr lang="en-GB" sz="1400">
                <a:solidFill>
                  <a:srgbClr val="800000"/>
                </a:solidFill>
                <a:latin typeface="Verdana" pitchFamily="-112" charset="0"/>
              </a:rPr>
              <a:t>(low temperature makes it easier for gas to dissolve in a liquid).</a:t>
            </a:r>
          </a:p>
        </p:txBody>
      </p:sp>
      <p:sp>
        <p:nvSpPr>
          <p:cNvPr id="70660" name="Text Box 3"/>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5.Use of technical gas</a:t>
            </a:r>
          </a:p>
        </p:txBody>
      </p:sp>
      <p:sp>
        <p:nvSpPr>
          <p:cNvPr id="70661" name="Text Box 4"/>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AB02075-368F-384B-BCEA-56FEB42FF4DE}"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2706" name="Picture 1"/>
          <p:cNvPicPr>
            <a:picLocks noChangeAspect="1" noChangeArrowheads="1"/>
          </p:cNvPicPr>
          <p:nvPr/>
        </p:nvPicPr>
        <p:blipFill>
          <a:blip r:embed="rId4"/>
          <a:srcRect/>
          <a:stretch>
            <a:fillRect/>
          </a:stretch>
        </p:blipFill>
        <p:spPr bwMode="auto">
          <a:xfrm>
            <a:off x="1295400" y="1981200"/>
            <a:ext cx="4772025" cy="4319588"/>
          </a:xfrm>
          <a:prstGeom prst="rect">
            <a:avLst/>
          </a:prstGeom>
          <a:noFill/>
          <a:ln w="9525">
            <a:noFill/>
            <a:miter lim="800000"/>
            <a:headEnd/>
            <a:tailEnd/>
          </a:ln>
        </p:spPr>
      </p:pic>
      <p:sp>
        <p:nvSpPr>
          <p:cNvPr id="72707" name="Text Box 2"/>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HENRY’S LAW and Metodo Ganimede</a:t>
            </a:r>
            <a:r>
              <a:rPr lang="en-GB" sz="1600" b="1" baseline="30000">
                <a:solidFill>
                  <a:srgbClr val="80060D"/>
                </a:solidFill>
                <a:latin typeface="Verdana" pitchFamily="-112" charset="0"/>
              </a:rPr>
              <a:t>®</a:t>
            </a:r>
          </a:p>
        </p:txBody>
      </p:sp>
      <p:sp>
        <p:nvSpPr>
          <p:cNvPr id="72708" name="Rectangle 3"/>
          <p:cNvSpPr>
            <a:spLocks noGrp="1" noChangeArrowheads="1"/>
          </p:cNvSpPr>
          <p:nvPr>
            <p:ph type="title"/>
          </p:nvPr>
        </p:nvSpPr>
        <p:spPr>
          <a:xfrm>
            <a:off x="6477000" y="1089025"/>
            <a:ext cx="2667000" cy="5159375"/>
          </a:xfrm>
        </p:spPr>
        <p:txBody>
          <a:bodyPr lIns="91440" tIns="45720" rIns="91440" bIns="45720" anchor="t"/>
          <a:lstStyle/>
          <a:p>
            <a:pPr algn="l" eaLnBrk="1" hangingPunct="1">
              <a:lnSpc>
                <a:spcPct val="110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
            </a:r>
            <a:br>
              <a:rPr lang="en-GB" sz="1000">
                <a:solidFill>
                  <a:srgbClr val="808080"/>
                </a:solidFill>
                <a:latin typeface="Verdana" pitchFamily="-112" charset="0"/>
              </a:rPr>
            </a:br>
            <a:r>
              <a:rPr lang="en-GB" sz="1000">
                <a:solidFill>
                  <a:srgbClr val="808080"/>
                </a:solidFill>
                <a:latin typeface="Verdana" pitchFamily="-112" charset="0"/>
              </a:rPr>
              <a:t>With </a:t>
            </a:r>
            <a:r>
              <a:rPr lang="en-GB" sz="1000" b="1">
                <a:solidFill>
                  <a:srgbClr val="808080"/>
                </a:solidFill>
                <a:latin typeface="Verdana" pitchFamily="-112" charset="0"/>
                <a:ea typeface="Verdana" pitchFamily="-112" charset="0"/>
                <a:cs typeface="Verdana" pitchFamily="-112" charset="0"/>
              </a:rPr>
              <a:t>Ganimede</a:t>
            </a:r>
            <a:r>
              <a:rPr lang="en-GB" sz="1000" b="1" baseline="31000">
                <a:solidFill>
                  <a:srgbClr val="808080"/>
                </a:solidFill>
                <a:latin typeface="Verdana" pitchFamily="-112" charset="0"/>
                <a:ea typeface="Verdana" pitchFamily="-112" charset="0"/>
                <a:cs typeface="Verdana" pitchFamily="-112" charset="0"/>
              </a:rPr>
              <a:t>®</a:t>
            </a:r>
            <a:r>
              <a:rPr lang="en-GB" sz="1000">
                <a:solidFill>
                  <a:srgbClr val="808080"/>
                </a:solidFill>
                <a:latin typeface="Verdana" pitchFamily="-112" charset="0"/>
              </a:rPr>
              <a:t> fermenters, the use of any technical gas can be managed in a </a:t>
            </a:r>
            <a:r>
              <a:rPr lang="en-GB" sz="1000" b="1">
                <a:solidFill>
                  <a:srgbClr val="808080"/>
                </a:solidFill>
                <a:latin typeface="Verdana" pitchFamily="-112" charset="0"/>
                <a:ea typeface="Verdana" pitchFamily="-112" charset="0"/>
                <a:cs typeface="Verdana" pitchFamily="-112" charset="0"/>
              </a:rPr>
              <a:t>SCIENTIFIC</a:t>
            </a:r>
            <a:r>
              <a:rPr lang="en-GB" sz="1000">
                <a:solidFill>
                  <a:srgbClr val="808080"/>
                </a:solidFill>
                <a:latin typeface="Verdana" pitchFamily="-112" charset="0"/>
                <a:ea typeface="Verdana" pitchFamily="-112" charset="0"/>
                <a:cs typeface="Verdana" pitchFamily="-112" charset="0"/>
              </a:rPr>
              <a:t> </a:t>
            </a:r>
            <a:r>
              <a:rPr lang="en-GB" sz="1000">
                <a:solidFill>
                  <a:srgbClr val="808080"/>
                </a:solidFill>
                <a:latin typeface="Verdana" pitchFamily="-112" charset="0"/>
              </a:rPr>
              <a:t>way, following a physical principle known as </a:t>
            </a:r>
            <a:r>
              <a:rPr lang="en-GB" sz="1000" b="1">
                <a:solidFill>
                  <a:srgbClr val="808080"/>
                </a:solidFill>
                <a:latin typeface="Verdana" pitchFamily="-112" charset="0"/>
                <a:ea typeface="Verdana" pitchFamily="-112" charset="0"/>
                <a:cs typeface="Verdana" pitchFamily="-112" charset="0"/>
              </a:rPr>
              <a:t>“HENRY’S LAW”</a:t>
            </a:r>
            <a:r>
              <a:rPr lang="en-GB" sz="1000" b="1">
                <a:solidFill>
                  <a:srgbClr val="808080"/>
                </a:solidFill>
                <a:latin typeface="Verdana" pitchFamily="-112" charset="0"/>
              </a:rPr>
              <a:t>.</a:t>
            </a:r>
            <a:r>
              <a:rPr lang="en-GB" sz="1000">
                <a:solidFill>
                  <a:srgbClr val="808080"/>
                </a:solidFill>
                <a:latin typeface="Verdana" pitchFamily="-112" charset="0"/>
              </a:rPr>
              <a:t> </a:t>
            </a:r>
            <a:br>
              <a:rPr lang="en-GB" sz="1000">
                <a:solidFill>
                  <a:srgbClr val="808080"/>
                </a:solidFill>
                <a:latin typeface="Verdana" pitchFamily="-112" charset="0"/>
              </a:rPr>
            </a:br>
            <a:r>
              <a:rPr lang="en-GB" sz="1000">
                <a:solidFill>
                  <a:srgbClr val="808080"/>
                </a:solidFill>
                <a:latin typeface="Verdana" pitchFamily="-112" charset="0"/>
              </a:rPr>
              <a:t>In fact, a technical gas introduced below the diaphragm will be kept under pressure by the liquid above and will in turn put an equal pressure to the liquid. </a:t>
            </a:r>
            <a:br>
              <a:rPr lang="en-GB" sz="1000">
                <a:solidFill>
                  <a:srgbClr val="808080"/>
                </a:solidFill>
                <a:latin typeface="Verdana" pitchFamily="-112" charset="0"/>
              </a:rPr>
            </a:br>
            <a:r>
              <a:rPr lang="en-GB" sz="1000">
                <a:solidFill>
                  <a:srgbClr val="808080"/>
                </a:solidFill>
                <a:latin typeface="Verdana" pitchFamily="-112" charset="0"/>
              </a:rPr>
              <a:t>For this reason, </a:t>
            </a:r>
            <a:r>
              <a:rPr lang="en-GB" sz="1000" b="1">
                <a:solidFill>
                  <a:srgbClr val="808080"/>
                </a:solidFill>
                <a:latin typeface="Verdana" pitchFamily="-112" charset="0"/>
                <a:ea typeface="Verdana" pitchFamily="-112" charset="0"/>
                <a:cs typeface="Verdana" pitchFamily="-112" charset="0"/>
              </a:rPr>
              <a:t>the gas will dissolve into the liquid and bind intimately to it, according to CONTROLLABLE AND REPEATABLE PARAMETERS, which the Winemaker can REALLY run at his/her own will</a:t>
            </a:r>
            <a:r>
              <a:rPr lang="en-GB" sz="1000" b="1">
                <a:solidFill>
                  <a:srgbClr val="808080"/>
                </a:solidFill>
                <a:latin typeface="Verdana" pitchFamily="-112" charset="0"/>
              </a:rPr>
              <a:t>,</a:t>
            </a:r>
            <a:r>
              <a:rPr lang="en-GB" sz="1000">
                <a:solidFill>
                  <a:srgbClr val="808080"/>
                </a:solidFill>
                <a:latin typeface="Verdana" pitchFamily="-112" charset="0"/>
              </a:rPr>
              <a:t> with no improvising or surprises. Moreover, when the bypass is opened, the whole mass of gas, which has been kept under pressure until then, is released onto the cap of marc. This involves a thorough stirring action, strengthened by </a:t>
            </a:r>
            <a:r>
              <a:rPr lang="en-GB" sz="1000" b="1">
                <a:solidFill>
                  <a:srgbClr val="808080"/>
                </a:solidFill>
                <a:latin typeface="Verdana" pitchFamily="-112" charset="0"/>
                <a:ea typeface="Verdana" pitchFamily="-112" charset="0"/>
                <a:cs typeface="Verdana" pitchFamily="-112" charset="0"/>
              </a:rPr>
              <a:t>decompression</a:t>
            </a:r>
            <a:r>
              <a:rPr lang="en-GB" sz="1000">
                <a:solidFill>
                  <a:srgbClr val="808080"/>
                </a:solidFill>
                <a:latin typeface="Verdana" pitchFamily="-112" charset="0"/>
                <a:ea typeface="Verdana" pitchFamily="-112" charset="0"/>
                <a:cs typeface="Verdana" pitchFamily="-112" charset="0"/>
              </a:rPr>
              <a:t> </a:t>
            </a:r>
            <a:r>
              <a:rPr lang="en-GB" sz="1000">
                <a:solidFill>
                  <a:srgbClr val="808080"/>
                </a:solidFill>
                <a:latin typeface="Verdana" pitchFamily="-112" charset="0"/>
              </a:rPr>
              <a:t>following the sudden fall in pressure (e.g. A bottle of sparkling wine being uncorked).</a:t>
            </a:r>
            <a:br>
              <a:rPr lang="en-GB" sz="1000">
                <a:solidFill>
                  <a:srgbClr val="808080"/>
                </a:solidFill>
                <a:latin typeface="Verdana" pitchFamily="-112" charset="0"/>
              </a:rPr>
            </a:br>
            <a:endParaRPr lang="en-GB" sz="1000">
              <a:solidFill>
                <a:srgbClr val="808080"/>
              </a:solidFill>
              <a:latin typeface="Verdana" pitchFamily="-112" charset="0"/>
            </a:endParaRPr>
          </a:p>
        </p:txBody>
      </p:sp>
      <p:sp>
        <p:nvSpPr>
          <p:cNvPr id="72709" name="Text Box 4"/>
          <p:cNvSpPr txBox="1">
            <a:spLocks noChangeArrowheads="1"/>
          </p:cNvSpPr>
          <p:nvPr/>
        </p:nvSpPr>
        <p:spPr bwMode="auto">
          <a:xfrm>
            <a:off x="152400" y="4225925"/>
            <a:ext cx="1981200" cy="1684338"/>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latin typeface="Verdana" pitchFamily="-112" charset="0"/>
              </a:rPr>
              <a:t>HENRY’s LAW</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chemeClr val="tx1"/>
              </a:solidFill>
              <a:latin typeface="Verdana" pitchFamily="-112" charset="0"/>
            </a:endParaRP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000"/>
                </a:solidFill>
                <a:latin typeface="Verdana" pitchFamily="-112" charset="0"/>
              </a:rPr>
              <a:t>“A gas putting pressure above a liquid dissolves in the liquid below until the solute gas reaches the same pressure as the one of the gas above the liquid.”</a:t>
            </a:r>
          </a:p>
        </p:txBody>
      </p:sp>
      <p:sp>
        <p:nvSpPr>
          <p:cNvPr id="72710" name="Line 5"/>
          <p:cNvSpPr>
            <a:spLocks noChangeShapeType="1"/>
          </p:cNvSpPr>
          <p:nvPr/>
        </p:nvSpPr>
        <p:spPr bwMode="auto">
          <a:xfrm>
            <a:off x="228600" y="4495800"/>
            <a:ext cx="19050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2711" name="Line 6"/>
          <p:cNvSpPr>
            <a:spLocks noChangeShapeType="1"/>
          </p:cNvSpPr>
          <p:nvPr/>
        </p:nvSpPr>
        <p:spPr bwMode="auto">
          <a:xfrm>
            <a:off x="1828800" y="1905000"/>
            <a:ext cx="4495800" cy="1588"/>
          </a:xfrm>
          <a:prstGeom prst="line">
            <a:avLst/>
          </a:prstGeom>
          <a:noFill/>
          <a:ln w="38160">
            <a:solidFill>
              <a:srgbClr val="000000"/>
            </a:solidFill>
            <a:prstDash val="lgDashDot"/>
            <a:round/>
            <a:headEnd/>
            <a:tailEnd/>
          </a:ln>
        </p:spPr>
        <p:txBody>
          <a:bodyPr>
            <a:prstTxWarp prst="textNoShape">
              <a:avLst/>
            </a:prstTxWarp>
          </a:bodyPr>
          <a:lstStyle/>
          <a:p>
            <a:endParaRPr lang="it-IT"/>
          </a:p>
        </p:txBody>
      </p:sp>
      <p:sp>
        <p:nvSpPr>
          <p:cNvPr id="72712" name="Line 7"/>
          <p:cNvSpPr>
            <a:spLocks noChangeShapeType="1"/>
          </p:cNvSpPr>
          <p:nvPr/>
        </p:nvSpPr>
        <p:spPr bwMode="auto">
          <a:xfrm>
            <a:off x="1828800" y="6400800"/>
            <a:ext cx="4495800" cy="1588"/>
          </a:xfrm>
          <a:prstGeom prst="line">
            <a:avLst/>
          </a:prstGeom>
          <a:noFill/>
          <a:ln w="38160">
            <a:solidFill>
              <a:srgbClr val="000000"/>
            </a:solidFill>
            <a:prstDash val="lgDashDot"/>
            <a:round/>
            <a:headEnd/>
            <a:tailEnd/>
          </a:ln>
        </p:spPr>
        <p:txBody>
          <a:bodyPr>
            <a:prstTxWarp prst="textNoShape">
              <a:avLst/>
            </a:prstTxWarp>
          </a:bodyPr>
          <a:lstStyle/>
          <a:p>
            <a:endParaRPr lang="it-IT"/>
          </a:p>
        </p:txBody>
      </p:sp>
      <p:sp>
        <p:nvSpPr>
          <p:cNvPr id="72713" name="Text Box 8"/>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5.Use of technical gas</a:t>
            </a:r>
          </a:p>
        </p:txBody>
      </p:sp>
      <p:sp>
        <p:nvSpPr>
          <p:cNvPr id="72714" name="Line 9"/>
          <p:cNvSpPr>
            <a:spLocks noChangeShapeType="1"/>
          </p:cNvSpPr>
          <p:nvPr/>
        </p:nvSpPr>
        <p:spPr bwMode="auto">
          <a:xfrm>
            <a:off x="233363" y="2260600"/>
            <a:ext cx="1905000" cy="1588"/>
          </a:xfrm>
          <a:prstGeom prst="line">
            <a:avLst/>
          </a:prstGeom>
          <a:noFill/>
          <a:ln w="63360">
            <a:solidFill>
              <a:srgbClr val="FF6699"/>
            </a:solidFill>
            <a:round/>
            <a:headEnd/>
            <a:tailEnd type="triangle" w="lg" len="lg"/>
          </a:ln>
        </p:spPr>
        <p:txBody>
          <a:bodyPr>
            <a:prstTxWarp prst="textNoShape">
              <a:avLst/>
            </a:prstTxWarp>
          </a:bodyPr>
          <a:lstStyle/>
          <a:p>
            <a:endParaRPr lang="it-IT"/>
          </a:p>
        </p:txBody>
      </p:sp>
      <p:sp>
        <p:nvSpPr>
          <p:cNvPr id="72715" name="Text Box 10"/>
          <p:cNvSpPr txBox="1">
            <a:spLocks noChangeArrowheads="1"/>
          </p:cNvSpPr>
          <p:nvPr/>
        </p:nvSpPr>
        <p:spPr bwMode="auto">
          <a:xfrm>
            <a:off x="139700" y="1870075"/>
            <a:ext cx="1981200" cy="400050"/>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latin typeface="Verdana" pitchFamily="-112" charset="0"/>
              </a:rPr>
              <a:t>The liquid puts a certain pressure on the gas</a:t>
            </a:r>
            <a:r>
              <a:rPr lang="en-GB" sz="1000" b="1">
                <a:solidFill>
                  <a:schemeClr val="tx1"/>
                </a:solidFill>
                <a:latin typeface="Verdana" pitchFamily="-112" charset="0"/>
              </a:rPr>
              <a:t>.</a:t>
            </a:r>
          </a:p>
        </p:txBody>
      </p:sp>
      <p:sp>
        <p:nvSpPr>
          <p:cNvPr id="72716" name="Text Box 11"/>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9AC3C9E9-F5A6-C546-9E23-72655BAD2094}"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29</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482" name="AutoShape 1"/>
          <p:cNvSpPr>
            <a:spLocks noChangeArrowheads="1"/>
          </p:cNvSpPr>
          <p:nvPr/>
        </p:nvSpPr>
        <p:spPr bwMode="auto">
          <a:xfrm>
            <a:off x="2057400" y="1676400"/>
            <a:ext cx="2667000" cy="4572000"/>
          </a:xfrm>
          <a:prstGeom prst="downArrow">
            <a:avLst>
              <a:gd name="adj1" fmla="val 45361"/>
              <a:gd name="adj2" fmla="val 38929"/>
            </a:avLst>
          </a:prstGeom>
          <a:solidFill>
            <a:srgbClr val="C0C0C0">
              <a:alpha val="83136"/>
            </a:srgbClr>
          </a:solidFill>
          <a:ln w="9525">
            <a:noFill/>
            <a:miter lim="800000"/>
            <a:headEnd/>
            <a:tailEnd/>
          </a:ln>
        </p:spPr>
        <p:txBody>
          <a:bodyPr wrap="none" anchor="ctr">
            <a:prstTxWarp prst="textNoShape">
              <a:avLst/>
            </a:prstTxWarp>
          </a:bodyPr>
          <a:lstStyle/>
          <a:p>
            <a:endParaRPr lang="it-IT"/>
          </a:p>
        </p:txBody>
      </p:sp>
      <p:sp>
        <p:nvSpPr>
          <p:cNvPr id="20483" name="Rectangle 2"/>
          <p:cNvSpPr>
            <a:spLocks noGrp="1" noChangeArrowheads="1"/>
          </p:cNvSpPr>
          <p:nvPr>
            <p:ph type="title"/>
          </p:nvPr>
        </p:nvSpPr>
        <p:spPr>
          <a:xfrm>
            <a:off x="6629400" y="1676400"/>
            <a:ext cx="2438400" cy="3962400"/>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rgbClr val="797979"/>
                </a:solidFill>
                <a:latin typeface="Verdana" pitchFamily="-112" charset="0"/>
                <a:ea typeface="Verdana" pitchFamily="-112" charset="0"/>
                <a:cs typeface="Verdana" pitchFamily="-112" charset="0"/>
              </a:rPr>
              <a:t>Both the grapes and the </a:t>
            </a:r>
            <a:r>
              <a:rPr lang="en-GB" sz="1200">
                <a:solidFill>
                  <a:srgbClr val="80060D"/>
                </a:solidFill>
                <a:latin typeface="Verdana" pitchFamily="-112" charset="0"/>
                <a:ea typeface="Verdana" pitchFamily="-112" charset="0"/>
                <a:cs typeface="Verdana" pitchFamily="-112" charset="0"/>
              </a:rPr>
              <a:t>Winemaker </a:t>
            </a:r>
            <a:r>
              <a:rPr lang="en-GB" sz="1200">
                <a:solidFill>
                  <a:srgbClr val="797979"/>
                </a:solidFill>
                <a:latin typeface="Verdana" pitchFamily="-112" charset="0"/>
                <a:ea typeface="Verdana" pitchFamily="-112" charset="0"/>
                <a:cs typeface="Verdana" pitchFamily="-112" charset="0"/>
              </a:rPr>
              <a:t>play a key role in the process of making wine. The latter </a:t>
            </a:r>
            <a:r>
              <a:rPr lang="en-GB" sz="1200">
                <a:solidFill>
                  <a:srgbClr val="80060D"/>
                </a:solidFill>
                <a:latin typeface="Verdana" pitchFamily="-112" charset="0"/>
                <a:ea typeface="Verdana" pitchFamily="-112" charset="0"/>
                <a:cs typeface="Verdana" pitchFamily="-112" charset="0"/>
              </a:rPr>
              <a:t>must have flexible tools readily available so as to</a:t>
            </a:r>
            <a:r>
              <a:rPr lang="en-GB" sz="1200">
                <a:solidFill>
                  <a:srgbClr val="797979"/>
                </a:solidFill>
                <a:latin typeface="Verdana" pitchFamily="-112" charset="0"/>
                <a:ea typeface="Verdana" pitchFamily="-112" charset="0"/>
                <a:cs typeface="Verdana" pitchFamily="-112" charset="0"/>
              </a:rPr>
              <a:t> master all variable conditions according to his/her own will, sensitivity and needs, from plant to bottle. A proper mastering of all variables guarantees that efficient processes make it viable to get in a targeted and rational way the </a:t>
            </a:r>
            <a:r>
              <a:rPr lang="en-GB" sz="1200">
                <a:solidFill>
                  <a:srgbClr val="80060D"/>
                </a:solidFill>
                <a:latin typeface="Verdana" pitchFamily="-112" charset="0"/>
                <a:ea typeface="Verdana" pitchFamily="-112" charset="0"/>
                <a:cs typeface="Verdana" pitchFamily="-112" charset="0"/>
              </a:rPr>
              <a:t>best possible wine from the original grapes</a:t>
            </a:r>
            <a:r>
              <a:rPr lang="en-GB" sz="1200">
                <a:solidFill>
                  <a:srgbClr val="80060D"/>
                </a:solidFill>
                <a:latin typeface="Verdana" pitchFamily="-112" charset="0"/>
              </a:rPr>
              <a:t>.</a:t>
            </a:r>
          </a:p>
        </p:txBody>
      </p:sp>
      <p:sp>
        <p:nvSpPr>
          <p:cNvPr id="20484" name="Text Box 3"/>
          <p:cNvSpPr txBox="1">
            <a:spLocks noChangeArrowheads="1"/>
          </p:cNvSpPr>
          <p:nvPr/>
        </p:nvSpPr>
        <p:spPr bwMode="auto">
          <a:xfrm>
            <a:off x="2362200" y="2311400"/>
            <a:ext cx="2541588" cy="877888"/>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1413"/>
              </a:spcBef>
              <a:buClr>
                <a:srgbClr val="80060D"/>
              </a:buClr>
              <a:buSzPct val="100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80060D"/>
                </a:solidFill>
                <a:latin typeface="Verdana" pitchFamily="-112" charset="0"/>
              </a:rPr>
              <a:t>WINEMAKER</a:t>
            </a:r>
          </a:p>
        </p:txBody>
      </p:sp>
      <p:sp>
        <p:nvSpPr>
          <p:cNvPr id="20485" name="Text Box 4"/>
          <p:cNvSpPr txBox="1">
            <a:spLocks noChangeArrowheads="1"/>
          </p:cNvSpPr>
          <p:nvPr/>
        </p:nvSpPr>
        <p:spPr bwMode="auto">
          <a:xfrm>
            <a:off x="803275" y="4402138"/>
            <a:ext cx="1701800" cy="520700"/>
          </a:xfrm>
          <a:prstGeom prst="rect">
            <a:avLst/>
          </a:prstGeom>
          <a:noFill/>
          <a:ln w="9525">
            <a:noFill/>
            <a:miter lim="800000"/>
            <a:headEnd/>
            <a:tailEnd/>
          </a:ln>
        </p:spPr>
        <p:txBody>
          <a:bodyPr lIns="90000" tIns="46800" rIns="90000" bIns="46800">
            <a:prstTxWarp prst="textNoShape">
              <a:avLst/>
            </a:prstTxWarp>
            <a:spAutoFit/>
          </a:bodyPr>
          <a:lstStyle/>
          <a:p>
            <a:pPr algn="ctr">
              <a:lnSpc>
                <a:spcPct val="70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Efficient </a:t>
            </a:r>
          </a:p>
          <a:p>
            <a:pPr algn="ctr">
              <a:lnSpc>
                <a:spcPct val="70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Grapegrowing</a:t>
            </a:r>
          </a:p>
        </p:txBody>
      </p:sp>
      <p:sp>
        <p:nvSpPr>
          <p:cNvPr id="20486" name="Text Box 5"/>
          <p:cNvSpPr txBox="1">
            <a:spLocks noChangeArrowheads="1"/>
          </p:cNvSpPr>
          <p:nvPr/>
        </p:nvSpPr>
        <p:spPr bwMode="auto">
          <a:xfrm>
            <a:off x="2514600" y="4343400"/>
            <a:ext cx="1905000" cy="673100"/>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Efficient</a:t>
            </a:r>
          </a:p>
          <a:p>
            <a:pPr algn="ctr">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Winemaking</a:t>
            </a:r>
          </a:p>
        </p:txBody>
      </p:sp>
      <p:sp>
        <p:nvSpPr>
          <p:cNvPr id="20487" name="Text Box 6"/>
          <p:cNvSpPr txBox="1">
            <a:spLocks noChangeArrowheads="1"/>
          </p:cNvSpPr>
          <p:nvPr/>
        </p:nvSpPr>
        <p:spPr bwMode="auto">
          <a:xfrm>
            <a:off x="4495800" y="4343400"/>
            <a:ext cx="1600200" cy="673100"/>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Efficient</a:t>
            </a:r>
          </a:p>
          <a:p>
            <a:pPr algn="ctr">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Refining</a:t>
            </a:r>
          </a:p>
        </p:txBody>
      </p:sp>
      <p:sp>
        <p:nvSpPr>
          <p:cNvPr id="20488" name="Text Box 7"/>
          <p:cNvSpPr txBox="1">
            <a:spLocks noChangeArrowheads="1"/>
          </p:cNvSpPr>
          <p:nvPr/>
        </p:nvSpPr>
        <p:spPr bwMode="auto">
          <a:xfrm>
            <a:off x="990600" y="727075"/>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1.From grapes to wine, with method.</a:t>
            </a:r>
          </a:p>
        </p:txBody>
      </p:sp>
      <p:sp>
        <p:nvSpPr>
          <p:cNvPr id="20489" name="Text Box 8"/>
          <p:cNvSpPr txBox="1">
            <a:spLocks noChangeArrowheads="1"/>
          </p:cNvSpPr>
          <p:nvPr/>
        </p:nvSpPr>
        <p:spPr bwMode="auto">
          <a:xfrm>
            <a:off x="381000" y="2895600"/>
            <a:ext cx="6172200" cy="1517650"/>
          </a:xfrm>
          <a:prstGeom prst="rect">
            <a:avLst/>
          </a:prstGeom>
          <a:noFill/>
          <a:ln w="9525">
            <a:noFill/>
            <a:miter lim="800000"/>
            <a:headEnd/>
            <a:tailEnd/>
          </a:ln>
        </p:spPr>
        <p:txBody>
          <a:bodyPr lIns="90000" tIns="46800" rIns="90000" bIns="46800">
            <a:prstTxWarp prst="textNoShape">
              <a:avLst/>
            </a:prstTxWarp>
            <a:spAutoFit/>
          </a:bodyPr>
          <a:lstStyle/>
          <a:p>
            <a:pPr algn="ctr">
              <a:lnSpc>
                <a:spcPct val="61000"/>
              </a:lnSpc>
              <a:spcBef>
                <a:spcPts val="6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FLEXIBILITY</a:t>
            </a:r>
          </a:p>
          <a:p>
            <a:pPr algn="ctr">
              <a:lnSpc>
                <a:spcPct val="61000"/>
              </a:lnSpc>
              <a:spcBef>
                <a:spcPts val="6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IN MASTERING VARIABLE CONDITIONS </a:t>
            </a:r>
          </a:p>
          <a:p>
            <a:pPr algn="ctr">
              <a:lnSpc>
                <a:spcPct val="61000"/>
              </a:lnSpc>
              <a:spcBef>
                <a:spcPts val="6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latin typeface="Verdana" pitchFamily="-112" charset="0"/>
              </a:rPr>
              <a:t>Geographic Position – Climatic Conditions – Environmental Conditions</a:t>
            </a:r>
          </a:p>
          <a:p>
            <a:pPr algn="ctr">
              <a:lnSpc>
                <a:spcPct val="61000"/>
              </a:lnSpc>
              <a:spcBef>
                <a:spcPts val="6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latin typeface="Verdana" pitchFamily="-112" charset="0"/>
              </a:rPr>
              <a:t>Quality of Grapes – Type of Grape Variety</a:t>
            </a:r>
          </a:p>
          <a:p>
            <a:pPr algn="ct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latin typeface="Verdana" pitchFamily="-112" charset="0"/>
              </a:rPr>
              <a:t>Business requirements – Market requirements </a:t>
            </a:r>
          </a:p>
          <a:p>
            <a:pPr algn="ctr">
              <a:lnSpc>
                <a:spcPct val="61000"/>
              </a:lnSpc>
              <a:spcBef>
                <a:spcPts val="66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a:solidFill>
                <a:schemeClr val="tx1"/>
              </a:solidFill>
              <a:latin typeface="Verdana" pitchFamily="-112" charset="0"/>
            </a:endParaRPr>
          </a:p>
          <a:p>
            <a:pPr algn="ct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EFFICIENCY IN MASTERING PROCESSES</a:t>
            </a:r>
          </a:p>
        </p:txBody>
      </p:sp>
      <p:sp>
        <p:nvSpPr>
          <p:cNvPr id="20490" name="Text Box 9"/>
          <p:cNvSpPr txBox="1">
            <a:spLocks noChangeArrowheads="1"/>
          </p:cNvSpPr>
          <p:nvPr/>
        </p:nvSpPr>
        <p:spPr bwMode="auto">
          <a:xfrm>
            <a:off x="685800" y="6248400"/>
            <a:ext cx="5562600" cy="325438"/>
          </a:xfrm>
          <a:prstGeom prst="rect">
            <a:avLst/>
          </a:prstGeom>
          <a:noFill/>
          <a:ln w="9525">
            <a:noFill/>
            <a:miter lim="800000"/>
            <a:headEnd/>
            <a:tailEnd/>
          </a:ln>
        </p:spPr>
        <p:txBody>
          <a:bodyPr lIns="90000" tIns="46800" rIns="90000" bIns="46800">
            <a:prstTxWarp prst="textNoShape">
              <a:avLst/>
            </a:prstTxWarp>
            <a:spAutoFit/>
          </a:bodyPr>
          <a:lstStyle/>
          <a:p>
            <a:pPr algn="ctr">
              <a:lnSpc>
                <a:spcPct val="50000"/>
              </a:lnSpc>
              <a:spcBef>
                <a:spcPts val="85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chemeClr val="tx1"/>
                </a:solidFill>
                <a:latin typeface="Verdana" pitchFamily="-112" charset="0"/>
              </a:rPr>
              <a:t>BEST POSSIBLE RESULT</a:t>
            </a:r>
          </a:p>
        </p:txBody>
      </p:sp>
      <p:sp>
        <p:nvSpPr>
          <p:cNvPr id="20491" name="Text Box 10"/>
          <p:cNvSpPr txBox="1">
            <a:spLocks noChangeArrowheads="1"/>
          </p:cNvSpPr>
          <p:nvPr/>
        </p:nvSpPr>
        <p:spPr bwMode="auto">
          <a:xfrm>
            <a:off x="685800" y="1600200"/>
            <a:ext cx="1981200" cy="325438"/>
          </a:xfrm>
          <a:prstGeom prst="rect">
            <a:avLst/>
          </a:prstGeom>
          <a:noFill/>
          <a:ln w="9525">
            <a:noFill/>
            <a:miter lim="800000"/>
            <a:headEnd/>
            <a:tailEnd/>
          </a:ln>
        </p:spPr>
        <p:txBody>
          <a:bodyPr lIns="90000" tIns="46800" rIns="90000" bIns="46800">
            <a:prstTxWarp prst="textNoShape">
              <a:avLst/>
            </a:prstTxWarp>
            <a:spAutoFit/>
          </a:bodyPr>
          <a:lstStyle/>
          <a:p>
            <a:pPr algn="ctr">
              <a:lnSpc>
                <a:spcPct val="50000"/>
              </a:lnSpc>
              <a:spcBef>
                <a:spcPts val="85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chemeClr val="tx1"/>
                </a:solidFill>
                <a:latin typeface="Verdana" pitchFamily="-112" charset="0"/>
              </a:rPr>
              <a:t>RAW GRAPES</a:t>
            </a:r>
          </a:p>
        </p:txBody>
      </p:sp>
      <p:sp>
        <p:nvSpPr>
          <p:cNvPr id="20492" name="AutoShape 11"/>
          <p:cNvSpPr>
            <a:spLocks noChangeArrowheads="1"/>
          </p:cNvSpPr>
          <p:nvPr/>
        </p:nvSpPr>
        <p:spPr bwMode="auto">
          <a:xfrm>
            <a:off x="762000" y="4343400"/>
            <a:ext cx="5410200" cy="685800"/>
          </a:xfrm>
          <a:prstGeom prst="roundRect">
            <a:avLst>
              <a:gd name="adj" fmla="val 231"/>
            </a:avLst>
          </a:prstGeom>
          <a:noFill/>
          <a:ln w="76320">
            <a:solidFill>
              <a:srgbClr val="80060D"/>
            </a:solidFill>
            <a:round/>
            <a:headEnd/>
            <a:tailEnd/>
          </a:ln>
        </p:spPr>
        <p:txBody>
          <a:bodyPr wrap="none" anchor="ctr">
            <a:prstTxWarp prst="textNoShape">
              <a:avLst/>
            </a:prstTxWarp>
          </a:bodyPr>
          <a:lstStyle/>
          <a:p>
            <a:endParaRPr lang="it-IT"/>
          </a:p>
        </p:txBody>
      </p:sp>
      <p:pic>
        <p:nvPicPr>
          <p:cNvPr id="20493" name="Picture 12"/>
          <p:cNvPicPr>
            <a:picLocks noChangeAspect="1" noChangeArrowheads="1"/>
          </p:cNvPicPr>
          <p:nvPr/>
        </p:nvPicPr>
        <p:blipFill>
          <a:blip r:embed="rId4"/>
          <a:srcRect/>
          <a:stretch>
            <a:fillRect/>
          </a:stretch>
        </p:blipFill>
        <p:spPr bwMode="auto">
          <a:xfrm>
            <a:off x="2743200" y="1066800"/>
            <a:ext cx="1182688" cy="1182688"/>
          </a:xfrm>
          <a:prstGeom prst="rect">
            <a:avLst/>
          </a:prstGeom>
          <a:noFill/>
          <a:ln w="9525">
            <a:noFill/>
            <a:miter lim="800000"/>
            <a:headEnd/>
            <a:tailEnd/>
          </a:ln>
        </p:spPr>
      </p:pic>
      <p:sp>
        <p:nvSpPr>
          <p:cNvPr id="20494" name="Text Box 13"/>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7797AB9-B6B3-484E-A55C-BE3282C8CE28}"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4754" name="Text Box 1"/>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Use of Technical Gases with Ganimede</a:t>
            </a:r>
            <a:r>
              <a:rPr lang="en-GB" sz="1600" b="1" baseline="30000">
                <a:solidFill>
                  <a:srgbClr val="80060D"/>
                </a:solidFill>
                <a:latin typeface="Verdana" pitchFamily="-112" charset="0"/>
              </a:rPr>
              <a:t>®</a:t>
            </a:r>
          </a:p>
        </p:txBody>
      </p:sp>
      <p:pic>
        <p:nvPicPr>
          <p:cNvPr id="74755" name="Picture 2"/>
          <p:cNvPicPr>
            <a:picLocks noChangeAspect="1" noChangeArrowheads="1"/>
          </p:cNvPicPr>
          <p:nvPr/>
        </p:nvPicPr>
        <p:blipFill>
          <a:blip r:embed="rId4"/>
          <a:srcRect/>
          <a:stretch>
            <a:fillRect/>
          </a:stretch>
        </p:blipFill>
        <p:spPr bwMode="auto">
          <a:xfrm>
            <a:off x="1447800" y="1752600"/>
            <a:ext cx="1917700" cy="4678363"/>
          </a:xfrm>
          <a:prstGeom prst="rect">
            <a:avLst/>
          </a:prstGeom>
          <a:noFill/>
          <a:ln w="9525">
            <a:noFill/>
            <a:miter lim="800000"/>
            <a:headEnd/>
            <a:tailEnd/>
          </a:ln>
        </p:spPr>
      </p:pic>
      <p:pic>
        <p:nvPicPr>
          <p:cNvPr id="74756" name="Picture 3"/>
          <p:cNvPicPr>
            <a:picLocks noChangeAspect="1" noChangeArrowheads="1"/>
          </p:cNvPicPr>
          <p:nvPr/>
        </p:nvPicPr>
        <p:blipFill>
          <a:blip r:embed="rId5"/>
          <a:srcRect/>
          <a:stretch>
            <a:fillRect/>
          </a:stretch>
        </p:blipFill>
        <p:spPr bwMode="auto">
          <a:xfrm>
            <a:off x="4495800" y="1752600"/>
            <a:ext cx="1763713" cy="4678363"/>
          </a:xfrm>
          <a:prstGeom prst="rect">
            <a:avLst/>
          </a:prstGeom>
          <a:noFill/>
          <a:ln w="9525">
            <a:noFill/>
            <a:miter lim="800000"/>
            <a:headEnd/>
            <a:tailEnd/>
          </a:ln>
        </p:spPr>
      </p:pic>
      <p:sp>
        <p:nvSpPr>
          <p:cNvPr id="74757" name="Rectangle 4"/>
          <p:cNvSpPr>
            <a:spLocks noGrp="1" noChangeArrowheads="1"/>
          </p:cNvSpPr>
          <p:nvPr>
            <p:ph type="title"/>
          </p:nvPr>
        </p:nvSpPr>
        <p:spPr>
          <a:xfrm>
            <a:off x="6405563" y="1089025"/>
            <a:ext cx="2667000" cy="51593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700D13"/>
                </a:solidFill>
                <a:latin typeface="Verdana" pitchFamily="-112" charset="0"/>
                <a:ea typeface="Verdana" pitchFamily="-112" charset="0"/>
                <a:cs typeface="Verdana" pitchFamily="-112" charset="0"/>
              </a:rPr>
              <a:t>Only Ganimede</a:t>
            </a:r>
            <a:r>
              <a:rPr lang="en-GB" sz="1000" b="1" baseline="31000">
                <a:solidFill>
                  <a:srgbClr val="700D13"/>
                </a:solidFill>
                <a:latin typeface="Verdana" pitchFamily="-112" charset="0"/>
                <a:ea typeface="Verdana" pitchFamily="-112" charset="0"/>
                <a:cs typeface="Verdana" pitchFamily="-112" charset="0"/>
              </a:rPr>
              <a:t>®</a:t>
            </a:r>
            <a:r>
              <a:rPr lang="en-GB" sz="1000" b="1">
                <a:solidFill>
                  <a:srgbClr val="700D13"/>
                </a:solidFill>
                <a:latin typeface="Verdana" pitchFamily="-112" charset="0"/>
                <a:ea typeface="Verdana" pitchFamily="-112" charset="0"/>
                <a:cs typeface="Verdana" pitchFamily="-112" charset="0"/>
              </a:rPr>
              <a:t> causes the technical gases introduced through the special valve to INTERACT with the liquid, meeting the ideal PHYSICAL and CHEMICAL conditions (pressure, area of contact, time of contact, temperature), which are needed to ensure the action of the gases themselves is EFFICIENT, CERTAIN and REPEATABLE. </a:t>
            </a:r>
            <a:br>
              <a:rPr lang="en-GB" sz="1000" b="1">
                <a:solidFill>
                  <a:srgbClr val="700D13"/>
                </a:solidFill>
                <a:latin typeface="Verdana" pitchFamily="-112" charset="0"/>
                <a:ea typeface="Verdana" pitchFamily="-112" charset="0"/>
                <a:cs typeface="Verdana" pitchFamily="-112" charset="0"/>
              </a:rPr>
            </a:br>
            <a:r>
              <a:rPr lang="en-GB" sz="1000">
                <a:solidFill>
                  <a:srgbClr val="700D13"/>
                </a:solidFill>
                <a:latin typeface="Verdana" pitchFamily="-112" charset="0"/>
                <a:ea typeface="Verdana" pitchFamily="-112" charset="0"/>
                <a:cs typeface="Verdana" pitchFamily="-112" charset="0"/>
              </a:rPr>
              <a:t/>
            </a:r>
            <a:br>
              <a:rPr lang="en-GB" sz="1000">
                <a:solidFill>
                  <a:srgbClr val="700D13"/>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In traditional fermenters, on the contrary, the gases pass through the liquid very fast and cannot stay at contact with it for a time long enough, so that they disperse in the environment very soon and affect only a small portion of the mass, without binding intimately to it.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Not to mention a very poor practice to expose the liquid indiscriminately and dangerously to external air, which is too often empirically named “oxygenation of the mass”, while it does not offer any scientific control over the process, or any adequate control over its results</a:t>
            </a:r>
          </a:p>
        </p:txBody>
      </p:sp>
      <p:sp>
        <p:nvSpPr>
          <p:cNvPr id="74758" name="Text Box 5"/>
          <p:cNvSpPr txBox="1">
            <a:spLocks noChangeArrowheads="1"/>
          </p:cNvSpPr>
          <p:nvPr/>
        </p:nvSpPr>
        <p:spPr bwMode="auto">
          <a:xfrm>
            <a:off x="76200" y="2057400"/>
            <a:ext cx="1447800" cy="647700"/>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The excess gas escapes through the neck of the diaphragm, stirring the mass and guaranteeing its </a:t>
            </a:r>
            <a:r>
              <a:rPr lang="en-GB" sz="700" b="1">
                <a:latin typeface="Verdana" pitchFamily="-112" charset="0"/>
                <a:ea typeface="Verdana" pitchFamily="-112" charset="0"/>
                <a:cs typeface="Verdana" pitchFamily="-112" charset="0"/>
              </a:rPr>
              <a:t>homogeneity</a:t>
            </a:r>
          </a:p>
        </p:txBody>
      </p:sp>
      <p:sp>
        <p:nvSpPr>
          <p:cNvPr id="74759" name="Text Box 6"/>
          <p:cNvSpPr txBox="1">
            <a:spLocks noChangeArrowheads="1"/>
          </p:cNvSpPr>
          <p:nvPr/>
        </p:nvSpPr>
        <p:spPr bwMode="auto">
          <a:xfrm>
            <a:off x="76200" y="3124200"/>
            <a:ext cx="1447800" cy="6254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The </a:t>
            </a:r>
            <a:r>
              <a:rPr lang="en-GB" sz="700" b="1">
                <a:latin typeface="Verdana" pitchFamily="-112" charset="0"/>
                <a:ea typeface="Verdana" pitchFamily="-112" charset="0"/>
                <a:cs typeface="Verdana" pitchFamily="-112" charset="0"/>
              </a:rPr>
              <a:t>area of contact </a:t>
            </a:r>
            <a:r>
              <a:rPr lang="en-GB" sz="700">
                <a:latin typeface="Verdana" pitchFamily="-112" charset="0"/>
              </a:rPr>
              <a:t>between the liquid and the </a:t>
            </a:r>
            <a:r>
              <a:rPr lang="en-GB" sz="700" b="1">
                <a:latin typeface="Verdana" pitchFamily="-112" charset="0"/>
                <a:ea typeface="Verdana" pitchFamily="-112" charset="0"/>
                <a:cs typeface="Verdana" pitchFamily="-112" charset="0"/>
              </a:rPr>
              <a:t>pressurised</a:t>
            </a:r>
            <a:r>
              <a:rPr lang="en-GB" sz="700">
                <a:latin typeface="Verdana" pitchFamily="-112" charset="0"/>
              </a:rPr>
              <a:t> </a:t>
            </a:r>
            <a:r>
              <a:rPr lang="en-GB" sz="700" b="1">
                <a:latin typeface="Verdana" pitchFamily="-112" charset="0"/>
                <a:ea typeface="Verdana" pitchFamily="-112" charset="0"/>
                <a:cs typeface="Verdana" pitchFamily="-112" charset="0"/>
              </a:rPr>
              <a:t>gas </a:t>
            </a:r>
            <a:r>
              <a:rPr lang="en-GB" sz="700">
                <a:latin typeface="Verdana" pitchFamily="-112" charset="0"/>
              </a:rPr>
              <a:t>(0.2-0.4 Bar) under the diaphragm is equal to 80-85 percent of the whole surface</a:t>
            </a:r>
          </a:p>
        </p:txBody>
      </p:sp>
      <p:sp>
        <p:nvSpPr>
          <p:cNvPr id="74760" name="Text Box 7"/>
          <p:cNvSpPr txBox="1">
            <a:spLocks noChangeArrowheads="1"/>
          </p:cNvSpPr>
          <p:nvPr/>
        </p:nvSpPr>
        <p:spPr bwMode="auto">
          <a:xfrm>
            <a:off x="76200" y="4397375"/>
            <a:ext cx="1447800" cy="63182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ea typeface="Verdana" pitchFamily="-112" charset="0"/>
                <a:cs typeface="Verdana" pitchFamily="-112" charset="0"/>
              </a:rPr>
              <a:t>Once introduced, the gas will gather under the diaphragm, </a:t>
            </a:r>
            <a:r>
              <a:rPr lang="en-GB" sz="700" b="1">
                <a:solidFill>
                  <a:schemeClr val="tx1"/>
                </a:solidFill>
                <a:latin typeface="Verdana" pitchFamily="-112" charset="0"/>
                <a:ea typeface="Verdana" pitchFamily="-112" charset="0"/>
                <a:cs typeface="Verdana" pitchFamily="-112" charset="0"/>
              </a:rPr>
              <a:t>under pressure </a:t>
            </a:r>
            <a:r>
              <a:rPr lang="en-GB" sz="700">
                <a:solidFill>
                  <a:schemeClr val="tx1"/>
                </a:solidFill>
                <a:latin typeface="Verdana" pitchFamily="-112" charset="0"/>
              </a:rPr>
              <a:t>and for a long </a:t>
            </a:r>
            <a:r>
              <a:rPr lang="en-GB" sz="700" b="1">
                <a:solidFill>
                  <a:schemeClr val="tx1"/>
                </a:solidFill>
                <a:latin typeface="Verdana" pitchFamily="-112" charset="0"/>
                <a:ea typeface="Verdana" pitchFamily="-112" charset="0"/>
                <a:cs typeface="Verdana" pitchFamily="-112" charset="0"/>
              </a:rPr>
              <a:t>time</a:t>
            </a:r>
          </a:p>
        </p:txBody>
      </p:sp>
      <p:sp>
        <p:nvSpPr>
          <p:cNvPr id="74761" name="Text Box 8"/>
          <p:cNvSpPr txBox="1">
            <a:spLocks noChangeArrowheads="1"/>
          </p:cNvSpPr>
          <p:nvPr/>
        </p:nvSpPr>
        <p:spPr bwMode="auto">
          <a:xfrm>
            <a:off x="3429000" y="2286000"/>
            <a:ext cx="1295400" cy="2262188"/>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b="1">
                <a:latin typeface="Verdana" pitchFamily="-112" charset="0"/>
              </a:rPr>
              <a:t>The gas introduced in traditional fermenters </a:t>
            </a:r>
            <a:r>
              <a:rPr lang="en-GB" sz="700" b="1">
                <a:latin typeface="Verdana" pitchFamily="-112" charset="0"/>
                <a:ea typeface="Verdana" pitchFamily="-112" charset="0"/>
                <a:cs typeface="Verdana" pitchFamily="-112" charset="0"/>
              </a:rPr>
              <a:t>soon </a:t>
            </a:r>
            <a:r>
              <a:rPr lang="en-GB" sz="700" b="1">
                <a:latin typeface="Verdana" pitchFamily="-112" charset="0"/>
              </a:rPr>
              <a:t>rises to the top in a </a:t>
            </a:r>
            <a:r>
              <a:rPr lang="en-GB" sz="700" b="1">
                <a:latin typeface="Verdana" pitchFamily="-112" charset="0"/>
                <a:ea typeface="Verdana" pitchFamily="-112" charset="0"/>
                <a:cs typeface="Verdana" pitchFamily="-112" charset="0"/>
              </a:rPr>
              <a:t>small vertical column </a:t>
            </a:r>
            <a:r>
              <a:rPr lang="en-GB" sz="700" b="1">
                <a:latin typeface="Verdana" pitchFamily="-112" charset="0"/>
              </a:rPr>
              <a:t>affecting </a:t>
            </a:r>
            <a:r>
              <a:rPr lang="en-GB" sz="700" b="1">
                <a:latin typeface="Verdana" pitchFamily="-112" charset="0"/>
                <a:ea typeface="Verdana" pitchFamily="-112" charset="0"/>
                <a:cs typeface="Verdana" pitchFamily="-112" charset="0"/>
              </a:rPr>
              <a:t>for some seconds only a marginal portion of the mass</a:t>
            </a:r>
            <a:r>
              <a:rPr lang="en-GB" sz="700" b="1">
                <a:solidFill>
                  <a:schemeClr val="tx1"/>
                </a:solidFill>
                <a:latin typeface="Verdana" pitchFamily="-112" charset="0"/>
              </a:rPr>
              <a:t>.</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Moreover, the technical gas cannot stay under pressure and for a long time at contact with the liquid, also because of a “</a:t>
            </a:r>
            <a:r>
              <a:rPr lang="en-GB" sz="700" b="1">
                <a:latin typeface="Verdana" pitchFamily="-112" charset="0"/>
                <a:ea typeface="Verdana" pitchFamily="-112" charset="0"/>
                <a:cs typeface="Verdana" pitchFamily="-112" charset="0"/>
              </a:rPr>
              <a:t>stripping</a:t>
            </a:r>
            <a:r>
              <a:rPr lang="en-GB" sz="700">
                <a:latin typeface="Verdana" pitchFamily="-112" charset="0"/>
              </a:rPr>
              <a:t>” action taking place: the huge amount of small CO</a:t>
            </a:r>
            <a:r>
              <a:rPr lang="en-GB" sz="700" baseline="-20000">
                <a:latin typeface="Verdana" pitchFamily="-112" charset="0"/>
                <a:ea typeface="Verdana" pitchFamily="-112" charset="0"/>
                <a:cs typeface="Verdana" pitchFamily="-112" charset="0"/>
              </a:rPr>
              <a:t>2</a:t>
            </a:r>
            <a:r>
              <a:rPr lang="en-GB" sz="700">
                <a:latin typeface="Verdana" pitchFamily="-112" charset="0"/>
              </a:rPr>
              <a:t> bubbles in the whole mass will drain away any gases, and this will make them ineffective</a:t>
            </a:r>
          </a:p>
        </p:txBody>
      </p:sp>
      <p:sp>
        <p:nvSpPr>
          <p:cNvPr id="74762" name="Line 9"/>
          <p:cNvSpPr>
            <a:spLocks noChangeShapeType="1"/>
          </p:cNvSpPr>
          <p:nvPr/>
        </p:nvSpPr>
        <p:spPr bwMode="auto">
          <a:xfrm>
            <a:off x="152400" y="5105400"/>
            <a:ext cx="14478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4763" name="Line 10"/>
          <p:cNvSpPr>
            <a:spLocks noChangeShapeType="1"/>
          </p:cNvSpPr>
          <p:nvPr/>
        </p:nvSpPr>
        <p:spPr bwMode="auto">
          <a:xfrm>
            <a:off x="152400" y="4038600"/>
            <a:ext cx="1828800" cy="1588"/>
          </a:xfrm>
          <a:prstGeom prst="line">
            <a:avLst/>
          </a:prstGeom>
          <a:noFill/>
          <a:ln w="12600">
            <a:solidFill>
              <a:srgbClr val="F6BA06"/>
            </a:solidFill>
            <a:round/>
            <a:headEnd/>
            <a:tailEnd type="triangle" w="lg" len="lg"/>
          </a:ln>
        </p:spPr>
        <p:txBody>
          <a:bodyPr>
            <a:prstTxWarp prst="textNoShape">
              <a:avLst/>
            </a:prstTxWarp>
          </a:bodyPr>
          <a:lstStyle/>
          <a:p>
            <a:endParaRPr lang="it-IT"/>
          </a:p>
        </p:txBody>
      </p:sp>
      <p:sp>
        <p:nvSpPr>
          <p:cNvPr id="74764" name="Line 11"/>
          <p:cNvSpPr>
            <a:spLocks noChangeShapeType="1"/>
          </p:cNvSpPr>
          <p:nvPr/>
        </p:nvSpPr>
        <p:spPr bwMode="auto">
          <a:xfrm>
            <a:off x="152400" y="2743200"/>
            <a:ext cx="2133600" cy="1588"/>
          </a:xfrm>
          <a:prstGeom prst="line">
            <a:avLst/>
          </a:prstGeom>
          <a:noFill/>
          <a:ln w="12600">
            <a:solidFill>
              <a:srgbClr val="F6BA06"/>
            </a:solidFill>
            <a:round/>
            <a:headEnd/>
            <a:tailEnd type="triangle" w="lg" len="lg"/>
          </a:ln>
        </p:spPr>
        <p:txBody>
          <a:bodyPr>
            <a:prstTxWarp prst="textNoShape">
              <a:avLst/>
            </a:prstTxWarp>
          </a:bodyPr>
          <a:lstStyle/>
          <a:p>
            <a:endParaRPr lang="it-IT"/>
          </a:p>
        </p:txBody>
      </p:sp>
      <p:sp>
        <p:nvSpPr>
          <p:cNvPr id="74765" name="Line 12"/>
          <p:cNvSpPr>
            <a:spLocks noChangeShapeType="1"/>
          </p:cNvSpPr>
          <p:nvPr/>
        </p:nvSpPr>
        <p:spPr bwMode="auto">
          <a:xfrm>
            <a:off x="3505200" y="5105400"/>
            <a:ext cx="9906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4766" name="Text Box 13"/>
          <p:cNvSpPr txBox="1">
            <a:spLocks noChangeArrowheads="1"/>
          </p:cNvSpPr>
          <p:nvPr/>
        </p:nvSpPr>
        <p:spPr bwMode="auto">
          <a:xfrm>
            <a:off x="2057400" y="6400800"/>
            <a:ext cx="979488" cy="244475"/>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Ganimede</a:t>
            </a:r>
            <a:r>
              <a:rPr lang="en-GB" sz="1000" b="1" baseline="30000">
                <a:solidFill>
                  <a:schemeClr val="tx1"/>
                </a:solidFill>
                <a:latin typeface="Verdana" pitchFamily="-112" charset="0"/>
              </a:rPr>
              <a:t>®</a:t>
            </a:r>
          </a:p>
        </p:txBody>
      </p:sp>
      <p:sp>
        <p:nvSpPr>
          <p:cNvPr id="74767" name="Text Box 14"/>
          <p:cNvSpPr txBox="1">
            <a:spLocks noChangeArrowheads="1"/>
          </p:cNvSpPr>
          <p:nvPr/>
        </p:nvSpPr>
        <p:spPr bwMode="auto">
          <a:xfrm>
            <a:off x="4876800" y="6400800"/>
            <a:ext cx="1222375" cy="2476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Traditional vat</a:t>
            </a:r>
          </a:p>
        </p:txBody>
      </p:sp>
      <p:sp>
        <p:nvSpPr>
          <p:cNvPr id="74768" name="Text Box 15"/>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5.Use of technical gas</a:t>
            </a:r>
          </a:p>
        </p:txBody>
      </p:sp>
      <p:sp>
        <p:nvSpPr>
          <p:cNvPr id="74769" name="Text Box 16"/>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BA448BB-EF61-9A42-BAFB-E5F803BF4201}"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30</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6802" name="AutoShape 1"/>
          <p:cNvSpPr>
            <a:spLocks noChangeArrowheads="1"/>
          </p:cNvSpPr>
          <p:nvPr/>
        </p:nvSpPr>
        <p:spPr bwMode="auto">
          <a:xfrm>
            <a:off x="6477000" y="5867400"/>
            <a:ext cx="26670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76803"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5.Use of technical gas</a:t>
            </a:r>
          </a:p>
        </p:txBody>
      </p:sp>
      <p:sp>
        <p:nvSpPr>
          <p:cNvPr id="76804" name="Text Box 3"/>
          <p:cNvSpPr txBox="1">
            <a:spLocks noChangeArrowheads="1"/>
          </p:cNvSpPr>
          <p:nvPr/>
        </p:nvSpPr>
        <p:spPr bwMode="auto">
          <a:xfrm>
            <a:off x="304800" y="1279525"/>
            <a:ext cx="6248400" cy="6000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44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Dynamic Skin Contact before and after Fermentation.</a:t>
            </a:r>
          </a:p>
        </p:txBody>
      </p:sp>
      <p:pic>
        <p:nvPicPr>
          <p:cNvPr id="76805" name="Picture 4"/>
          <p:cNvPicPr>
            <a:picLocks noChangeAspect="1" noChangeArrowheads="1"/>
          </p:cNvPicPr>
          <p:nvPr/>
        </p:nvPicPr>
        <p:blipFill>
          <a:blip r:embed="rId4"/>
          <a:srcRect/>
          <a:stretch>
            <a:fillRect/>
          </a:stretch>
        </p:blipFill>
        <p:spPr bwMode="auto">
          <a:xfrm>
            <a:off x="6629400" y="1362075"/>
            <a:ext cx="2065338" cy="5038725"/>
          </a:xfrm>
          <a:prstGeom prst="rect">
            <a:avLst/>
          </a:prstGeom>
          <a:noFill/>
          <a:ln w="9525">
            <a:noFill/>
            <a:miter lim="800000"/>
            <a:headEnd/>
            <a:tailEnd/>
          </a:ln>
        </p:spPr>
      </p:pic>
      <p:sp>
        <p:nvSpPr>
          <p:cNvPr id="76806" name="Rectangle 5"/>
          <p:cNvSpPr>
            <a:spLocks noGrp="1" noChangeArrowheads="1"/>
          </p:cNvSpPr>
          <p:nvPr>
            <p:ph type="title"/>
          </p:nvPr>
        </p:nvSpPr>
        <p:spPr>
          <a:xfrm>
            <a:off x="304800" y="1906588"/>
            <a:ext cx="5715000" cy="4637087"/>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rgbClr val="808080"/>
                </a:solidFill>
                <a:latin typeface="Verdana" pitchFamily="-112" charset="0"/>
              </a:rPr>
              <a:t>The characteristic turbulence of </a:t>
            </a:r>
            <a:r>
              <a:rPr lang="en-GB" sz="1200" b="1">
                <a:solidFill>
                  <a:srgbClr val="808080"/>
                </a:solidFill>
                <a:latin typeface="Verdana" pitchFamily="-112" charset="0"/>
                <a:ea typeface="Verdana" pitchFamily="-112" charset="0"/>
                <a:cs typeface="Verdana" pitchFamily="-112" charset="0"/>
              </a:rPr>
              <a:t>Metodo Ganimede</a:t>
            </a:r>
            <a:r>
              <a:rPr lang="en-GB" sz="1200" b="1" baseline="28000">
                <a:solidFill>
                  <a:srgbClr val="808080"/>
                </a:solidFill>
                <a:latin typeface="Verdana" pitchFamily="-112" charset="0"/>
                <a:ea typeface="Verdana" pitchFamily="-112" charset="0"/>
                <a:cs typeface="Verdana" pitchFamily="-112" charset="0"/>
              </a:rPr>
              <a:t>®</a:t>
            </a:r>
            <a:r>
              <a:rPr lang="en-GB" sz="1200">
                <a:solidFill>
                  <a:srgbClr val="808080"/>
                </a:solidFill>
                <a:latin typeface="Verdana" pitchFamily="-112" charset="0"/>
              </a:rPr>
              <a:t>, whereby the noble substances contained in the grapes only are selectively extracted, is called </a:t>
            </a:r>
            <a:r>
              <a:rPr lang="en-GB" sz="1200" b="1">
                <a:solidFill>
                  <a:srgbClr val="808080"/>
                </a:solidFill>
                <a:latin typeface="Verdana" pitchFamily="-112" charset="0"/>
                <a:ea typeface="Verdana" pitchFamily="-112" charset="0"/>
                <a:cs typeface="Verdana" pitchFamily="-112" charset="0"/>
              </a:rPr>
              <a:t>DYNAMIC SKIN CONTACT</a:t>
            </a:r>
            <a:r>
              <a:rPr lang="en-GB" sz="1200">
                <a:solidFill>
                  <a:srgbClr val="808080"/>
                </a:solidFill>
                <a:latin typeface="Verdana" pitchFamily="-112" charset="0"/>
              </a:rPr>
              <a:t>. </a:t>
            </a:r>
            <a:br>
              <a:rPr lang="en-GB" sz="1200">
                <a:solidFill>
                  <a:srgbClr val="808080"/>
                </a:solidFill>
                <a:latin typeface="Verdana" pitchFamily="-112" charset="0"/>
              </a:rPr>
            </a:br>
            <a:r>
              <a:rPr lang="en-GB" sz="1200">
                <a:solidFill>
                  <a:srgbClr val="808080"/>
                </a:solidFill>
                <a:latin typeface="Verdana" pitchFamily="-112" charset="0"/>
              </a:rPr>
              <a:t/>
            </a:r>
            <a:br>
              <a:rPr lang="en-GB" sz="1200">
                <a:solidFill>
                  <a:srgbClr val="808080"/>
                </a:solidFill>
                <a:latin typeface="Verdana" pitchFamily="-112" charset="0"/>
              </a:rPr>
            </a:br>
            <a:r>
              <a:rPr lang="en-GB" sz="1200">
                <a:solidFill>
                  <a:srgbClr val="808080"/>
                </a:solidFill>
                <a:latin typeface="Verdana" pitchFamily="-112" charset="0"/>
              </a:rPr>
              <a:t>The process takes place thanks to an intimate and delicate stirring of the mass by the huge amount of carbon dioxide developed during fermentation. </a:t>
            </a:r>
            <a:br>
              <a:rPr lang="en-GB" sz="1200">
                <a:solidFill>
                  <a:srgbClr val="808080"/>
                </a:solidFill>
                <a:latin typeface="Verdana" pitchFamily="-112" charset="0"/>
              </a:rPr>
            </a:br>
            <a:r>
              <a:rPr lang="en-GB" sz="1200" b="1">
                <a:solidFill>
                  <a:srgbClr val="808080"/>
                </a:solidFill>
                <a:latin typeface="Verdana" pitchFamily="-112" charset="0"/>
                <a:ea typeface="Verdana" pitchFamily="-112" charset="0"/>
                <a:cs typeface="Verdana" pitchFamily="-112" charset="0"/>
              </a:rPr>
              <a:t/>
            </a:r>
            <a:br>
              <a:rPr lang="en-GB" sz="1200" b="1">
                <a:solidFill>
                  <a:srgbClr val="808080"/>
                </a:solidFill>
                <a:latin typeface="Verdana" pitchFamily="-112" charset="0"/>
                <a:ea typeface="Verdana" pitchFamily="-112" charset="0"/>
                <a:cs typeface="Verdana" pitchFamily="-112" charset="0"/>
              </a:rPr>
            </a:br>
            <a:r>
              <a:rPr lang="en-GB" sz="1200" b="1">
                <a:solidFill>
                  <a:srgbClr val="808080"/>
                </a:solidFill>
                <a:latin typeface="Verdana" pitchFamily="-112" charset="0"/>
                <a:ea typeface="Verdana" pitchFamily="-112" charset="0"/>
                <a:cs typeface="Verdana" pitchFamily="-112" charset="0"/>
              </a:rPr>
              <a:t>But then, what happens BEFORE or AFTER fermentation, when we do not have any spontaneous CO</a:t>
            </a:r>
            <a:r>
              <a:rPr lang="en-GB" sz="1200" b="1" baseline="-26000">
                <a:solidFill>
                  <a:srgbClr val="808080"/>
                </a:solidFill>
                <a:latin typeface="Verdana" pitchFamily="-112" charset="0"/>
                <a:ea typeface="Verdana" pitchFamily="-112" charset="0"/>
                <a:cs typeface="Verdana" pitchFamily="-112" charset="0"/>
              </a:rPr>
              <a:t>2</a:t>
            </a:r>
            <a:r>
              <a:rPr lang="en-GB" sz="1200" b="1">
                <a:solidFill>
                  <a:srgbClr val="808080"/>
                </a:solidFill>
                <a:latin typeface="Verdana" pitchFamily="-112" charset="0"/>
                <a:ea typeface="Verdana" pitchFamily="-112" charset="0"/>
                <a:cs typeface="Verdana" pitchFamily="-112" charset="0"/>
              </a:rPr>
              <a:t>? </a:t>
            </a:r>
            <a:r>
              <a:rPr lang="en-GB" sz="1200">
                <a:solidFill>
                  <a:srgbClr val="808080"/>
                </a:solidFill>
                <a:latin typeface="Verdana" pitchFamily="-112" charset="0"/>
              </a:rPr>
              <a:t>This is exactly the time when the controlled and efficient use of technical gases in </a:t>
            </a:r>
            <a:r>
              <a:rPr lang="en-GB" sz="1200" b="1">
                <a:solidFill>
                  <a:srgbClr val="808080"/>
                </a:solidFill>
                <a:latin typeface="Verdana" pitchFamily="-112" charset="0"/>
                <a:ea typeface="Verdana" pitchFamily="-112" charset="0"/>
                <a:cs typeface="Verdana" pitchFamily="-112" charset="0"/>
              </a:rPr>
              <a:t>Ganimede</a:t>
            </a:r>
            <a:r>
              <a:rPr lang="en-GB" sz="1200" b="1" baseline="28000">
                <a:solidFill>
                  <a:srgbClr val="808080"/>
                </a:solidFill>
                <a:latin typeface="Verdana" pitchFamily="-112" charset="0"/>
                <a:ea typeface="Verdana" pitchFamily="-112" charset="0"/>
                <a:cs typeface="Verdana" pitchFamily="-112" charset="0"/>
              </a:rPr>
              <a:t>®</a:t>
            </a:r>
            <a:r>
              <a:rPr lang="en-GB" sz="1200">
                <a:solidFill>
                  <a:srgbClr val="808080"/>
                </a:solidFill>
                <a:latin typeface="Verdana" pitchFamily="-112" charset="0"/>
              </a:rPr>
              <a:t> fermenters proves to be most important. In fact, you will only need to introduce some carbon dioxide from an external bottle through the special valve provided for introducing technical gases. This way, you’ll saturate the room under the diaphragm and reproduce artificially the typical turbulence of </a:t>
            </a:r>
            <a:r>
              <a:rPr lang="en-GB" sz="1200" b="1">
                <a:solidFill>
                  <a:srgbClr val="808080"/>
                </a:solidFill>
                <a:latin typeface="Verdana" pitchFamily="-112" charset="0"/>
                <a:ea typeface="Verdana" pitchFamily="-112" charset="0"/>
                <a:cs typeface="Verdana" pitchFamily="-112" charset="0"/>
              </a:rPr>
              <a:t>Metodo Ganimede</a:t>
            </a:r>
            <a:r>
              <a:rPr lang="en-GB" sz="1200" b="1" baseline="28000">
                <a:solidFill>
                  <a:srgbClr val="808080"/>
                </a:solidFill>
                <a:latin typeface="Verdana" pitchFamily="-112" charset="0"/>
                <a:ea typeface="Verdana" pitchFamily="-112" charset="0"/>
                <a:cs typeface="Verdana" pitchFamily="-112" charset="0"/>
              </a:rPr>
              <a:t>®</a:t>
            </a:r>
            <a:r>
              <a:rPr lang="en-GB" sz="1200">
                <a:solidFill>
                  <a:srgbClr val="808080"/>
                </a:solidFill>
                <a:latin typeface="Verdana" pitchFamily="-112" charset="0"/>
              </a:rPr>
              <a:t> even when there is no CO</a:t>
            </a:r>
            <a:r>
              <a:rPr lang="en-GB" sz="1200" baseline="-26000">
                <a:solidFill>
                  <a:srgbClr val="808080"/>
                </a:solidFill>
                <a:latin typeface="Verdana" pitchFamily="-112" charset="0"/>
                <a:ea typeface="Verdana" pitchFamily="-112" charset="0"/>
                <a:cs typeface="Verdana" pitchFamily="-112" charset="0"/>
              </a:rPr>
              <a:t>2</a:t>
            </a:r>
            <a:r>
              <a:rPr lang="en-GB" sz="1200">
                <a:solidFill>
                  <a:srgbClr val="808080"/>
                </a:solidFill>
                <a:latin typeface="Verdana" pitchFamily="-112" charset="0"/>
              </a:rPr>
              <a:t> produced by fermenting grapes. </a:t>
            </a:r>
            <a:br>
              <a:rPr lang="en-GB" sz="1200">
                <a:solidFill>
                  <a:srgbClr val="808080"/>
                </a:solidFill>
                <a:latin typeface="Verdana" pitchFamily="-112" charset="0"/>
              </a:rPr>
            </a:br>
            <a:r>
              <a:rPr lang="en-GB" sz="1200" b="1" i="1">
                <a:solidFill>
                  <a:srgbClr val="808080"/>
                </a:solidFill>
                <a:latin typeface="Verdana" pitchFamily="-112" charset="0"/>
              </a:rPr>
              <a:t/>
            </a:r>
            <a:br>
              <a:rPr lang="en-GB" sz="1200" b="1" i="1">
                <a:solidFill>
                  <a:srgbClr val="808080"/>
                </a:solidFill>
                <a:latin typeface="Verdana" pitchFamily="-112" charset="0"/>
              </a:rPr>
            </a:br>
            <a:r>
              <a:rPr lang="en-GB" sz="1200">
                <a:solidFill>
                  <a:srgbClr val="808080"/>
                </a:solidFill>
                <a:latin typeface="Verdana" pitchFamily="-112" charset="0"/>
              </a:rPr>
              <a:t>The </a:t>
            </a:r>
            <a:r>
              <a:rPr lang="en-GB" sz="1200" b="1">
                <a:solidFill>
                  <a:srgbClr val="808080"/>
                </a:solidFill>
                <a:latin typeface="Verdana" pitchFamily="-112" charset="0"/>
                <a:ea typeface="Verdana" pitchFamily="-112" charset="0"/>
                <a:cs typeface="Verdana" pitchFamily="-112" charset="0"/>
              </a:rPr>
              <a:t>CO</a:t>
            </a:r>
            <a:r>
              <a:rPr lang="en-GB" sz="1200" b="1" baseline="-26000">
                <a:solidFill>
                  <a:srgbClr val="808080"/>
                </a:solidFill>
                <a:latin typeface="Verdana" pitchFamily="-112" charset="0"/>
                <a:ea typeface="Verdana" pitchFamily="-112" charset="0"/>
                <a:cs typeface="Verdana" pitchFamily="-112" charset="0"/>
              </a:rPr>
              <a:t>2</a:t>
            </a:r>
            <a:r>
              <a:rPr lang="en-GB" sz="1200">
                <a:solidFill>
                  <a:srgbClr val="808080"/>
                </a:solidFill>
                <a:latin typeface="Verdana" pitchFamily="-112" charset="0"/>
              </a:rPr>
              <a:t> gas, beside stirring and blending the mass thoroughly, will make an important </a:t>
            </a:r>
            <a:r>
              <a:rPr lang="en-GB" sz="1200" b="1">
                <a:solidFill>
                  <a:srgbClr val="808080"/>
                </a:solidFill>
                <a:latin typeface="Verdana" pitchFamily="-112" charset="0"/>
                <a:ea typeface="Verdana" pitchFamily="-112" charset="0"/>
                <a:cs typeface="Verdana" pitchFamily="-112" charset="0"/>
              </a:rPr>
              <a:t>extractive-solvent, and antibacterial-antioxidant action on 100 percent of the product</a:t>
            </a:r>
            <a:r>
              <a:rPr lang="en-GB" sz="1200" b="1">
                <a:solidFill>
                  <a:srgbClr val="808080"/>
                </a:solidFill>
                <a:latin typeface="Verdana" pitchFamily="-112" charset="0"/>
              </a:rPr>
              <a:t>.</a:t>
            </a:r>
            <a:r>
              <a:rPr lang="en-GB" sz="1200">
                <a:solidFill>
                  <a:srgbClr val="808080"/>
                </a:solidFill>
                <a:latin typeface="Verdana" pitchFamily="-112" charset="0"/>
              </a:rPr>
              <a:t> This offers the Winemaker the chance to anticipate or delay extraction, in a SAFE and CERTAIN way.</a:t>
            </a:r>
          </a:p>
        </p:txBody>
      </p:sp>
      <p:sp>
        <p:nvSpPr>
          <p:cNvPr id="76807" name="Line 6"/>
          <p:cNvSpPr>
            <a:spLocks noChangeShapeType="1"/>
          </p:cNvSpPr>
          <p:nvPr/>
        </p:nvSpPr>
        <p:spPr bwMode="auto">
          <a:xfrm>
            <a:off x="6172200" y="4953000"/>
            <a:ext cx="6096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6808" name="Text Box 7"/>
          <p:cNvSpPr txBox="1">
            <a:spLocks noChangeArrowheads="1"/>
          </p:cNvSpPr>
          <p:nvPr/>
        </p:nvSpPr>
        <p:spPr bwMode="auto">
          <a:xfrm>
            <a:off x="6096000" y="4460875"/>
            <a:ext cx="762000" cy="374650"/>
          </a:xfrm>
          <a:prstGeom prst="rect">
            <a:avLst/>
          </a:prstGeom>
          <a:noFill/>
          <a:ln w="9525">
            <a:noFill/>
            <a:miter lim="800000"/>
            <a:headEnd/>
            <a:tailEnd/>
          </a:ln>
        </p:spPr>
        <p:txBody>
          <a:bodyPr lIns="90000" tIns="46800" rIns="90000" bIns="46800">
            <a:prstTxWarp prst="textNoShape">
              <a:avLst/>
            </a:prstTxWarp>
            <a:spAutoFit/>
          </a:bodyPr>
          <a:lstStyle/>
          <a:p>
            <a:pPr>
              <a:spcBef>
                <a:spcPts val="913"/>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76809" name="Text Box 8"/>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2ED333D-462D-DA46-AFB0-4F826612F81E}"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31</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8850" name="Rectangle 1"/>
          <p:cNvSpPr>
            <a:spLocks noGrp="1" noChangeArrowheads="1"/>
          </p:cNvSpPr>
          <p:nvPr>
            <p:ph type="title"/>
          </p:nvPr>
        </p:nvSpPr>
        <p:spPr>
          <a:xfrm>
            <a:off x="381000" y="917575"/>
            <a:ext cx="6324600" cy="1143000"/>
          </a:xfrm>
        </p:spPr>
        <p:txBody>
          <a:bodyPr lIns="91440" tIns="45720" rIns="91440" bIns="45720"/>
          <a:lstStyle/>
          <a:p>
            <a:pPr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Processing white grapes with Metodo Ganimede</a:t>
            </a:r>
            <a:r>
              <a:rPr lang="en-GB" sz="1600" b="1" baseline="30000">
                <a:solidFill>
                  <a:srgbClr val="80060D"/>
                </a:solidFill>
                <a:latin typeface="Verdana" pitchFamily="-112" charset="0"/>
              </a:rPr>
              <a:t>®</a:t>
            </a:r>
            <a:r>
              <a:rPr lang="en-GB" sz="2400" b="1" baseline="30000">
                <a:solidFill>
                  <a:srgbClr val="80060D"/>
                </a:solidFill>
                <a:latin typeface="Verdana" pitchFamily="-112" charset="0"/>
              </a:rPr>
              <a:t/>
            </a:r>
            <a:br>
              <a:rPr lang="en-GB" sz="2400" b="1" baseline="30000">
                <a:solidFill>
                  <a:srgbClr val="80060D"/>
                </a:solidFill>
                <a:latin typeface="Verdana" pitchFamily="-112" charset="0"/>
              </a:rPr>
            </a:br>
            <a:r>
              <a:rPr lang="en-GB" sz="1400" b="1">
                <a:latin typeface="Verdana" pitchFamily="-112" charset="0"/>
              </a:rPr>
              <a:t>Cold Dynamic Skin Contact </a:t>
            </a:r>
            <a:br>
              <a:rPr lang="en-GB" sz="1400" b="1">
                <a:latin typeface="Verdana" pitchFamily="-112" charset="0"/>
              </a:rPr>
            </a:br>
            <a:r>
              <a:rPr lang="en-GB" sz="1400" b="1">
                <a:latin typeface="Verdana" pitchFamily="-112" charset="0"/>
              </a:rPr>
              <a:t>for white wines, clarets and special red wines</a:t>
            </a:r>
            <a:r>
              <a:rPr lang="en-GB" sz="1400">
                <a:latin typeface="Verdana" pitchFamily="-112" charset="0"/>
              </a:rPr>
              <a:t>.</a:t>
            </a:r>
          </a:p>
        </p:txBody>
      </p:sp>
      <p:sp>
        <p:nvSpPr>
          <p:cNvPr id="78851"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5.Use of technical gas</a:t>
            </a:r>
          </a:p>
        </p:txBody>
      </p:sp>
      <p:sp>
        <p:nvSpPr>
          <p:cNvPr id="78852" name="Text Box 3"/>
          <p:cNvSpPr txBox="1">
            <a:spLocks noChangeArrowheads="1"/>
          </p:cNvSpPr>
          <p:nvPr/>
        </p:nvSpPr>
        <p:spPr bwMode="auto">
          <a:xfrm>
            <a:off x="381000" y="2098675"/>
            <a:ext cx="5638800" cy="3735388"/>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chemeClr val="tx1"/>
                </a:solidFill>
                <a:latin typeface="Verdana" pitchFamily="-112" charset="0"/>
                <a:ea typeface="Verdana" pitchFamily="-112" charset="0"/>
                <a:cs typeface="Verdana" pitchFamily="-112" charset="0"/>
              </a:rPr>
              <a:t>The efficient use of technical gases with Metodo Ganimede</a:t>
            </a:r>
            <a:r>
              <a:rPr lang="en-GB" sz="1000" baseline="31000">
                <a:solidFill>
                  <a:schemeClr val="tx1"/>
                </a:solidFill>
                <a:latin typeface="Verdana" pitchFamily="-112" charset="0"/>
                <a:ea typeface="Verdana" pitchFamily="-112" charset="0"/>
                <a:cs typeface="Verdana" pitchFamily="-112" charset="0"/>
              </a:rPr>
              <a:t>®</a:t>
            </a:r>
            <a:r>
              <a:rPr lang="en-GB" sz="1000">
                <a:solidFill>
                  <a:schemeClr val="tx1"/>
                </a:solidFill>
                <a:latin typeface="Verdana" pitchFamily="-112" charset="0"/>
                <a:ea typeface="Verdana" pitchFamily="-112" charset="0"/>
                <a:cs typeface="Verdana" pitchFamily="-112" charset="0"/>
              </a:rPr>
              <a:t> illustrated above finds an important application in aromatic white winemaking.</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700D13"/>
                </a:solidFill>
                <a:latin typeface="Verdana" pitchFamily="-112" charset="0"/>
                <a:ea typeface="Verdana" pitchFamily="-112" charset="0"/>
                <a:cs typeface="Verdana" pitchFamily="-112" charset="0"/>
              </a:rPr>
              <a:t>Particularly sensitive to oxygen, white grapes can be processed with Metodo Ganimede</a:t>
            </a:r>
            <a:r>
              <a:rPr lang="en-GB" sz="1000" b="1" baseline="31000">
                <a:solidFill>
                  <a:srgbClr val="700D13"/>
                </a:solidFill>
                <a:latin typeface="Verdana" pitchFamily="-112" charset="0"/>
                <a:ea typeface="Verdana" pitchFamily="-112" charset="0"/>
                <a:cs typeface="Verdana" pitchFamily="-112" charset="0"/>
              </a:rPr>
              <a:t>®</a:t>
            </a:r>
            <a:r>
              <a:rPr lang="en-GB" sz="1000" b="1">
                <a:solidFill>
                  <a:srgbClr val="700D13"/>
                </a:solidFill>
                <a:latin typeface="Verdana" pitchFamily="-112" charset="0"/>
                <a:ea typeface="Verdana" pitchFamily="-112" charset="0"/>
                <a:cs typeface="Verdana" pitchFamily="-112" charset="0"/>
              </a:rPr>
              <a:t> in an environment saturated with CO</a:t>
            </a:r>
            <a:r>
              <a:rPr lang="en-GB" sz="1000" b="1" baseline="-25000">
                <a:solidFill>
                  <a:srgbClr val="700D13"/>
                </a:solidFill>
                <a:latin typeface="Verdana" pitchFamily="-112" charset="0"/>
                <a:ea typeface="Verdana" pitchFamily="-112" charset="0"/>
                <a:cs typeface="Verdana" pitchFamily="-112" charset="0"/>
              </a:rPr>
              <a:t>2</a:t>
            </a:r>
            <a:r>
              <a:rPr lang="en-GB" sz="1000" b="1">
                <a:solidFill>
                  <a:srgbClr val="700D13"/>
                </a:solidFill>
                <a:latin typeface="Verdana" pitchFamily="-112" charset="0"/>
                <a:ea typeface="Verdana" pitchFamily="-112" charset="0"/>
                <a:cs typeface="Verdana" pitchFamily="-112" charset="0"/>
              </a:rPr>
              <a:t> and therefore protected against any risks of oxidation and bacterial proliferation.</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chemeClr val="tx1"/>
                </a:solidFill>
                <a:latin typeface="Verdana" pitchFamily="-112" charset="0"/>
                <a:ea typeface="Verdana" pitchFamily="-112" charset="0"/>
                <a:cs typeface="Verdana" pitchFamily="-112" charset="0"/>
              </a:rPr>
              <a:t>In fact, </a:t>
            </a:r>
            <a:r>
              <a:rPr lang="en-GB" sz="1000" b="1">
                <a:solidFill>
                  <a:schemeClr val="tx1"/>
                </a:solidFill>
                <a:latin typeface="Verdana" pitchFamily="-112" charset="0"/>
                <a:ea typeface="Verdana" pitchFamily="-112" charset="0"/>
                <a:cs typeface="Verdana" pitchFamily="-112" charset="0"/>
              </a:rPr>
              <a:t>Ganimede</a:t>
            </a:r>
            <a:r>
              <a:rPr lang="en-GB" sz="1000" b="1" baseline="31000">
                <a:solidFill>
                  <a:schemeClr val="tx1"/>
                </a:solidFill>
                <a:latin typeface="Verdana" pitchFamily="-112" charset="0"/>
                <a:ea typeface="Verdana" pitchFamily="-112" charset="0"/>
                <a:cs typeface="Verdana" pitchFamily="-112" charset="0"/>
              </a:rPr>
              <a:t>®</a:t>
            </a:r>
            <a:r>
              <a:rPr lang="en-GB" sz="1000">
                <a:solidFill>
                  <a:schemeClr val="tx1"/>
                </a:solidFill>
                <a:latin typeface="Verdana" pitchFamily="-112" charset="0"/>
                <a:ea typeface="Verdana" pitchFamily="-112" charset="0"/>
                <a:cs typeface="Verdana" pitchFamily="-112" charset="0"/>
              </a:rPr>
              <a:t> vats can be filled with CO</a:t>
            </a:r>
            <a:r>
              <a:rPr lang="en-GB" sz="1000" baseline="-25000">
                <a:solidFill>
                  <a:schemeClr val="tx1"/>
                </a:solidFill>
                <a:latin typeface="Verdana" pitchFamily="-112" charset="0"/>
                <a:ea typeface="Verdana" pitchFamily="-112" charset="0"/>
                <a:cs typeface="Verdana" pitchFamily="-112" charset="0"/>
              </a:rPr>
              <a:t>2</a:t>
            </a:r>
            <a:r>
              <a:rPr lang="en-GB" sz="1000">
                <a:solidFill>
                  <a:schemeClr val="tx1"/>
                </a:solidFill>
                <a:latin typeface="Verdana" pitchFamily="-112" charset="0"/>
                <a:ea typeface="Verdana" pitchFamily="-112" charset="0"/>
                <a:cs typeface="Verdana" pitchFamily="-112" charset="0"/>
              </a:rPr>
              <a:t> before they are filled with grapes, keeping the bypass closed. The gas will gather in the gap and, after the liquid will have be introduced, it will be trapped there under pressure and start dissolving slowly into the liquid. This way, the </a:t>
            </a:r>
            <a:r>
              <a:rPr lang="en-GB" sz="1000" b="1">
                <a:solidFill>
                  <a:srgbClr val="700D13"/>
                </a:solidFill>
                <a:latin typeface="Verdana" pitchFamily="-112" charset="0"/>
                <a:ea typeface="Verdana" pitchFamily="-112" charset="0"/>
                <a:cs typeface="Verdana" pitchFamily="-112" charset="0"/>
              </a:rPr>
              <a:t>CO</a:t>
            </a:r>
            <a:r>
              <a:rPr lang="en-GB" sz="1000" b="1" baseline="-25000">
                <a:solidFill>
                  <a:srgbClr val="700D13"/>
                </a:solidFill>
                <a:latin typeface="Verdana" pitchFamily="-112" charset="0"/>
                <a:ea typeface="Verdana" pitchFamily="-112" charset="0"/>
                <a:cs typeface="Verdana" pitchFamily="-112" charset="0"/>
              </a:rPr>
              <a:t>2</a:t>
            </a:r>
            <a:r>
              <a:rPr lang="en-GB" sz="1000">
                <a:solidFill>
                  <a:schemeClr val="tx1"/>
                </a:solidFill>
                <a:latin typeface="Verdana" pitchFamily="-112" charset="0"/>
                <a:ea typeface="Verdana" pitchFamily="-112" charset="0"/>
                <a:cs typeface="Verdana" pitchFamily="-112" charset="0"/>
              </a:rPr>
              <a:t> will make a </a:t>
            </a:r>
            <a:r>
              <a:rPr lang="en-GB" sz="1000" b="1">
                <a:solidFill>
                  <a:schemeClr val="tx1"/>
                </a:solidFill>
                <a:latin typeface="Verdana" pitchFamily="-112" charset="0"/>
                <a:ea typeface="Verdana" pitchFamily="-112" charset="0"/>
                <a:cs typeface="Verdana" pitchFamily="-112" charset="0"/>
              </a:rPr>
              <a:t>SELECTIVE </a:t>
            </a:r>
            <a:r>
              <a:rPr lang="en-GB" sz="1000" b="1">
                <a:solidFill>
                  <a:srgbClr val="700D13"/>
                </a:solidFill>
                <a:latin typeface="Verdana" pitchFamily="-112" charset="0"/>
                <a:ea typeface="Verdana" pitchFamily="-112" charset="0"/>
                <a:cs typeface="Verdana" pitchFamily="-112" charset="0"/>
              </a:rPr>
              <a:t>EXTRACTIVE-SOLVENT </a:t>
            </a:r>
            <a:r>
              <a:rPr lang="en-GB" sz="1000">
                <a:solidFill>
                  <a:schemeClr val="tx1"/>
                </a:solidFill>
                <a:latin typeface="Verdana" pitchFamily="-112" charset="0"/>
                <a:ea typeface="Verdana" pitchFamily="-112" charset="0"/>
                <a:cs typeface="Verdana" pitchFamily="-112" charset="0"/>
              </a:rPr>
              <a:t>and </a:t>
            </a:r>
            <a:r>
              <a:rPr lang="en-GB" sz="1000" b="1">
                <a:solidFill>
                  <a:srgbClr val="700D13"/>
                </a:solidFill>
                <a:latin typeface="Verdana" pitchFamily="-112" charset="0"/>
                <a:ea typeface="Verdana" pitchFamily="-112" charset="0"/>
                <a:cs typeface="Verdana" pitchFamily="-112" charset="0"/>
              </a:rPr>
              <a:t>ANTIBACTERIAL-ANTIOXIDANT </a:t>
            </a:r>
            <a:r>
              <a:rPr lang="en-GB" sz="1000" b="1">
                <a:solidFill>
                  <a:schemeClr val="tx1"/>
                </a:solidFill>
                <a:latin typeface="Verdana" pitchFamily="-112" charset="0"/>
                <a:ea typeface="Verdana" pitchFamily="-112" charset="0"/>
                <a:cs typeface="Verdana" pitchFamily="-112" charset="0"/>
              </a:rPr>
              <a:t>ACTION </a:t>
            </a:r>
            <a:r>
              <a:rPr lang="en-GB" sz="1000">
                <a:solidFill>
                  <a:schemeClr val="tx1"/>
                </a:solidFill>
                <a:latin typeface="Verdana" pitchFamily="-112" charset="0"/>
                <a:ea typeface="Verdana" pitchFamily="-112" charset="0"/>
                <a:cs typeface="Verdana" pitchFamily="-112" charset="0"/>
              </a:rPr>
              <a:t>(not indiscriminate as SO</a:t>
            </a:r>
            <a:r>
              <a:rPr lang="en-GB" sz="1000" baseline="-25000">
                <a:solidFill>
                  <a:schemeClr val="tx1"/>
                </a:solidFill>
                <a:latin typeface="Verdana" pitchFamily="-112" charset="0"/>
                <a:ea typeface="Verdana" pitchFamily="-112" charset="0"/>
                <a:cs typeface="Verdana" pitchFamily="-112" charset="0"/>
              </a:rPr>
              <a:t>2</a:t>
            </a:r>
            <a:r>
              <a:rPr lang="en-GB" sz="1000">
                <a:solidFill>
                  <a:schemeClr val="tx1"/>
                </a:solidFill>
                <a:latin typeface="Verdana" pitchFamily="-112" charset="0"/>
                <a:ea typeface="Verdana" pitchFamily="-112" charset="0"/>
                <a:cs typeface="Verdana" pitchFamily="-112" charset="0"/>
              </a:rPr>
              <a:t>),</a:t>
            </a:r>
            <a:r>
              <a:rPr lang="en-GB" sz="1000" b="1">
                <a:solidFill>
                  <a:schemeClr val="tx1"/>
                </a:solidFill>
                <a:latin typeface="Verdana" pitchFamily="-112" charset="0"/>
                <a:ea typeface="Verdana" pitchFamily="-112" charset="0"/>
                <a:cs typeface="Verdana" pitchFamily="-112" charset="0"/>
              </a:rPr>
              <a:t> </a:t>
            </a:r>
            <a:r>
              <a:rPr lang="en-GB" sz="1000">
                <a:solidFill>
                  <a:schemeClr val="tx1"/>
                </a:solidFill>
                <a:latin typeface="Verdana" pitchFamily="-112" charset="0"/>
                <a:ea typeface="Verdana" pitchFamily="-112" charset="0"/>
                <a:cs typeface="Verdana" pitchFamily="-112" charset="0"/>
              </a:rPr>
              <a:t>and guarantee a considerable extraction and protection of the aromas and their precursors contained in the skins. </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chemeClr val="tx1"/>
                </a:solidFill>
                <a:latin typeface="Verdana" pitchFamily="-112" charset="0"/>
                <a:ea typeface="Verdana" pitchFamily="-112" charset="0"/>
                <a:cs typeface="Verdana" pitchFamily="-112" charset="0"/>
              </a:rPr>
              <a:t>The excess gas escapes in big bubbles through the neck of the diaphragm and stirs softly and efficiently the skins in the cap. Thanks to the intimate contact with the liquid, the skins will then actually contribute to extraction.</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chemeClr val="tx1"/>
                </a:solidFill>
                <a:latin typeface="Verdana" pitchFamily="-112" charset="0"/>
                <a:ea typeface="Verdana" pitchFamily="-112" charset="0"/>
                <a:cs typeface="Verdana" pitchFamily="-112" charset="0"/>
              </a:rPr>
              <a:t>Several wineries are currently using </a:t>
            </a:r>
            <a:r>
              <a:rPr lang="en-GB" sz="1000" b="1">
                <a:solidFill>
                  <a:schemeClr val="tx1"/>
                </a:solidFill>
                <a:latin typeface="Verdana" pitchFamily="-112" charset="0"/>
                <a:ea typeface="Verdana" pitchFamily="-112" charset="0"/>
                <a:cs typeface="Verdana" pitchFamily="-112" charset="0"/>
              </a:rPr>
              <a:t>Metodo Ganimede</a:t>
            </a:r>
            <a:r>
              <a:rPr lang="en-GB" sz="1000" b="1" baseline="31000">
                <a:solidFill>
                  <a:schemeClr val="tx1"/>
                </a:solidFill>
                <a:latin typeface="Verdana" pitchFamily="-112" charset="0"/>
                <a:ea typeface="Verdana" pitchFamily="-112" charset="0"/>
                <a:cs typeface="Verdana" pitchFamily="-112" charset="0"/>
              </a:rPr>
              <a:t>®</a:t>
            </a:r>
            <a:r>
              <a:rPr lang="en-GB" sz="1000">
                <a:solidFill>
                  <a:schemeClr val="tx1"/>
                </a:solidFill>
                <a:latin typeface="Verdana" pitchFamily="-112" charset="0"/>
                <a:ea typeface="Verdana" pitchFamily="-112" charset="0"/>
                <a:cs typeface="Verdana" pitchFamily="-112" charset="0"/>
              </a:rPr>
              <a:t> for making white wines too. With a relatively short cold skin contact (6-12 hours), they could obtain an efficient degree of extraction of the noble substances only, and therefore enhance the sensory quality of their wines.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latin typeface="Verdana" pitchFamily="-112" charset="0"/>
              </a:rPr>
              <a:t>This highlights the considerable softness and selectivity of this system which guarantees CERTAIN RESULTS, and considerable cost savings, since one fermenter can be filled several times and be then used again for red winemaking</a:t>
            </a:r>
            <a:r>
              <a:rPr lang="en-GB" sz="1000">
                <a:solidFill>
                  <a:schemeClr val="tx1"/>
                </a:solidFill>
                <a:latin typeface="Verdana" pitchFamily="-112" charset="0"/>
              </a:rPr>
              <a:t>.</a:t>
            </a:r>
          </a:p>
        </p:txBody>
      </p:sp>
      <p:sp>
        <p:nvSpPr>
          <p:cNvPr id="78853" name="AutoShape 4"/>
          <p:cNvSpPr>
            <a:spLocks noChangeArrowheads="1"/>
          </p:cNvSpPr>
          <p:nvPr/>
        </p:nvSpPr>
        <p:spPr bwMode="auto">
          <a:xfrm>
            <a:off x="8604250" y="6524625"/>
            <a:ext cx="539750" cy="180975"/>
          </a:xfrm>
          <a:prstGeom prst="roundRect">
            <a:avLst>
              <a:gd name="adj" fmla="val 875"/>
            </a:avLst>
          </a:prstGeom>
          <a:solidFill>
            <a:srgbClr val="FFFFFF"/>
          </a:solidFill>
          <a:ln w="9525">
            <a:noFill/>
            <a:round/>
            <a:headEnd/>
            <a:tailEnd/>
          </a:ln>
        </p:spPr>
        <p:txBody>
          <a:bodyPr wrap="none" anchor="ctr">
            <a:prstTxWarp prst="textNoShape">
              <a:avLst/>
            </a:prstTxWarp>
          </a:bodyPr>
          <a:lstStyle/>
          <a:p>
            <a:endParaRPr lang="it-IT"/>
          </a:p>
        </p:txBody>
      </p:sp>
      <p:grpSp>
        <p:nvGrpSpPr>
          <p:cNvPr id="78854" name="Group 5"/>
          <p:cNvGrpSpPr>
            <a:grpSpLocks/>
          </p:cNvGrpSpPr>
          <p:nvPr/>
        </p:nvGrpSpPr>
        <p:grpSpPr bwMode="auto">
          <a:xfrm>
            <a:off x="5954713" y="1095375"/>
            <a:ext cx="2797175" cy="5599113"/>
            <a:chOff x="3751" y="690"/>
            <a:chExt cx="1762" cy="3527"/>
          </a:xfrm>
        </p:grpSpPr>
        <p:pic>
          <p:nvPicPr>
            <p:cNvPr id="78858" name="Picture 6"/>
            <p:cNvPicPr>
              <a:picLocks noChangeAspect="1" noChangeArrowheads="1"/>
            </p:cNvPicPr>
            <p:nvPr/>
          </p:nvPicPr>
          <p:blipFill>
            <a:blip r:embed="rId4"/>
            <a:srcRect/>
            <a:stretch>
              <a:fillRect/>
            </a:stretch>
          </p:blipFill>
          <p:spPr bwMode="auto">
            <a:xfrm>
              <a:off x="4059" y="690"/>
              <a:ext cx="1368" cy="3334"/>
            </a:xfrm>
            <a:prstGeom prst="rect">
              <a:avLst/>
            </a:prstGeom>
            <a:noFill/>
            <a:ln w="9525">
              <a:noFill/>
              <a:miter lim="800000"/>
              <a:headEnd/>
              <a:tailEnd/>
            </a:ln>
          </p:spPr>
        </p:pic>
        <p:sp>
          <p:nvSpPr>
            <p:cNvPr id="78859" name="Line 7"/>
            <p:cNvSpPr>
              <a:spLocks noChangeShapeType="1"/>
            </p:cNvSpPr>
            <p:nvPr/>
          </p:nvSpPr>
          <p:spPr bwMode="auto">
            <a:xfrm>
              <a:off x="3787" y="3062"/>
              <a:ext cx="343" cy="1"/>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8860" name="Text Box 8"/>
            <p:cNvSpPr txBox="1">
              <a:spLocks noChangeArrowheads="1"/>
            </p:cNvSpPr>
            <p:nvPr/>
          </p:nvSpPr>
          <p:spPr bwMode="auto">
            <a:xfrm>
              <a:off x="3751" y="2803"/>
              <a:ext cx="480" cy="236"/>
            </a:xfrm>
            <a:prstGeom prst="rect">
              <a:avLst/>
            </a:prstGeom>
            <a:noFill/>
            <a:ln w="9525">
              <a:noFill/>
              <a:miter lim="800000"/>
              <a:headEnd/>
              <a:tailEnd/>
            </a:ln>
          </p:spPr>
          <p:txBody>
            <a:bodyPr lIns="90000" tIns="46800" rIns="90000" bIns="46800">
              <a:prstTxWarp prst="textNoShape">
                <a:avLst/>
              </a:prstTxWarp>
              <a:spAutoFit/>
            </a:bodyPr>
            <a:lstStyle/>
            <a:p>
              <a:pPr>
                <a:spcBef>
                  <a:spcPts val="913"/>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78861" name="AutoShape 9"/>
            <p:cNvSpPr>
              <a:spLocks noChangeArrowheads="1"/>
            </p:cNvSpPr>
            <p:nvPr/>
          </p:nvSpPr>
          <p:spPr bwMode="auto">
            <a:xfrm>
              <a:off x="3936" y="4026"/>
              <a:ext cx="1578" cy="192"/>
            </a:xfrm>
            <a:prstGeom prst="roundRect">
              <a:avLst>
                <a:gd name="adj" fmla="val 519"/>
              </a:avLst>
            </a:prstGeom>
            <a:solidFill>
              <a:srgbClr val="FFFFFF"/>
            </a:solidFill>
            <a:ln w="9525">
              <a:noFill/>
              <a:round/>
              <a:headEnd/>
              <a:tailEnd/>
            </a:ln>
          </p:spPr>
          <p:txBody>
            <a:bodyPr wrap="none" anchor="ctr">
              <a:prstTxWarp prst="textNoShape">
                <a:avLst/>
              </a:prstTxWarp>
            </a:bodyPr>
            <a:lstStyle/>
            <a:p>
              <a:endParaRPr lang="it-IT"/>
            </a:p>
          </p:txBody>
        </p:sp>
      </p:grpSp>
      <p:pic>
        <p:nvPicPr>
          <p:cNvPr id="78855" name="Picture 10">
            <a:hlinkClick r:id="rId5" action="ppaction://hlinksldjump"/>
          </p:cNvPr>
          <p:cNvPicPr>
            <a:picLocks noChangeAspect="1" noChangeArrowheads="1"/>
          </p:cNvPicPr>
          <p:nvPr/>
        </p:nvPicPr>
        <p:blipFill>
          <a:blip r:embed="rId6"/>
          <a:srcRect/>
          <a:stretch>
            <a:fillRect/>
          </a:stretch>
        </p:blipFill>
        <p:spPr bwMode="auto">
          <a:xfrm>
            <a:off x="7597775" y="6172200"/>
            <a:ext cx="250825" cy="304800"/>
          </a:xfrm>
          <a:prstGeom prst="rect">
            <a:avLst/>
          </a:prstGeom>
          <a:noFill/>
          <a:ln w="9525">
            <a:noFill/>
            <a:miter lim="800000"/>
            <a:headEnd/>
            <a:tailEnd/>
          </a:ln>
        </p:spPr>
      </p:pic>
      <p:sp>
        <p:nvSpPr>
          <p:cNvPr id="78856" name="Text Box 11"/>
          <p:cNvSpPr txBox="1">
            <a:spLocks noChangeArrowheads="1"/>
          </p:cNvSpPr>
          <p:nvPr/>
        </p:nvSpPr>
        <p:spPr bwMode="auto">
          <a:xfrm>
            <a:off x="7356475" y="6491288"/>
            <a:ext cx="720725" cy="21590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rPr>
              <a:t>Film 6</a:t>
            </a:r>
          </a:p>
        </p:txBody>
      </p:sp>
      <p:sp>
        <p:nvSpPr>
          <p:cNvPr id="78857"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9EC52077-B1CC-A847-A543-FCEB209BAA53}"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32</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0898" name="Picture 4" descr="C:\Documents and Settings\Utente\Desktop\AGRIEST 2007\Video Pwp\DSC03097.JPG"/>
          <p:cNvPicPr>
            <a:picLocks noChangeAspect="1" noChangeArrowheads="1"/>
          </p:cNvPicPr>
          <p:nvPr/>
        </p:nvPicPr>
        <p:blipFill>
          <a:blip r:embed="rId3"/>
          <a:srcRect/>
          <a:stretch>
            <a:fillRect/>
          </a:stretch>
        </p:blipFill>
        <p:spPr bwMode="auto">
          <a:xfrm>
            <a:off x="457200" y="1066800"/>
            <a:ext cx="6400800" cy="4800600"/>
          </a:xfrm>
          <a:prstGeom prst="rect">
            <a:avLst/>
          </a:prstGeom>
          <a:noFill/>
          <a:ln w="15875">
            <a:solidFill>
              <a:schemeClr val="tx1"/>
            </a:solidFill>
            <a:miter lim="800000"/>
            <a:headEnd/>
            <a:tailEnd/>
          </a:ln>
        </p:spPr>
      </p:pic>
      <p:sp>
        <p:nvSpPr>
          <p:cNvPr id="80899" name="Text Box 5"/>
          <p:cNvSpPr txBox="1">
            <a:spLocks noChangeArrowheads="1"/>
          </p:cNvSpPr>
          <p:nvPr/>
        </p:nvSpPr>
        <p:spPr bwMode="auto">
          <a:xfrm>
            <a:off x="7010400" y="1828800"/>
            <a:ext cx="2133600" cy="3416300"/>
          </a:xfrm>
          <a:prstGeom prst="rect">
            <a:avLst/>
          </a:prstGeom>
          <a:noFill/>
          <a:ln w="9525">
            <a:noFill/>
            <a:miter lim="800000"/>
            <a:headEnd/>
            <a:tailEnd/>
          </a:ln>
        </p:spPr>
        <p:txBody>
          <a:bodyPr>
            <a:prstTxWarp prst="textNoShape">
              <a:avLst/>
            </a:prstTxWarp>
            <a:spAutoFit/>
          </a:bodyPr>
          <a:lstStyle/>
          <a:p>
            <a:r>
              <a:rPr lang="it-IT" dirty="0" err="1">
                <a:latin typeface="Verdana" pitchFamily="-112" charset="0"/>
                <a:ea typeface="Verdana" pitchFamily="-112" charset="0"/>
                <a:cs typeface="Verdana" pitchFamily="-112" charset="0"/>
              </a:rPr>
              <a:t>Natural</a:t>
            </a:r>
            <a:r>
              <a:rPr lang="it-IT" dirty="0">
                <a:latin typeface="Verdana" pitchFamily="-112" charset="0"/>
                <a:ea typeface="Verdana" pitchFamily="-112" charset="0"/>
                <a:cs typeface="Verdana" pitchFamily="-112" charset="0"/>
              </a:rPr>
              <a:t> </a:t>
            </a:r>
          </a:p>
          <a:p>
            <a:r>
              <a:rPr lang="it-IT" dirty="0" err="1">
                <a:latin typeface="Verdana" pitchFamily="-112" charset="0"/>
                <a:ea typeface="Verdana" pitchFamily="-112" charset="0"/>
                <a:cs typeface="Verdana" pitchFamily="-112" charset="0"/>
              </a:rPr>
              <a:t>Antioxidant</a:t>
            </a:r>
            <a:r>
              <a:rPr lang="it-IT" dirty="0">
                <a:latin typeface="Verdana" pitchFamily="-112" charset="0"/>
                <a:ea typeface="Verdana" pitchFamily="-112" charset="0"/>
                <a:cs typeface="Verdana" pitchFamily="-112" charset="0"/>
              </a:rPr>
              <a:t> </a:t>
            </a:r>
          </a:p>
          <a:p>
            <a:r>
              <a:rPr lang="it-IT" dirty="0" err="1">
                <a:latin typeface="Verdana" pitchFamily="-112" charset="0"/>
                <a:ea typeface="Verdana" pitchFamily="-112" charset="0"/>
                <a:cs typeface="Verdana" pitchFamily="-112" charset="0"/>
              </a:rPr>
              <a:t>Substances</a:t>
            </a:r>
            <a:r>
              <a:rPr lang="it-IT" dirty="0">
                <a:latin typeface="Verdana" pitchFamily="-112" charset="0"/>
                <a:ea typeface="Verdana" pitchFamily="-112" charset="0"/>
                <a:cs typeface="Verdana" pitchFamily="-112" charset="0"/>
              </a:rPr>
              <a:t>:</a:t>
            </a:r>
          </a:p>
          <a:p>
            <a:r>
              <a:rPr lang="it-IT" dirty="0" err="1">
                <a:latin typeface="Verdana" pitchFamily="-112" charset="0"/>
                <a:ea typeface="Verdana" pitchFamily="-112" charset="0"/>
                <a:cs typeface="Verdana" pitchFamily="-112" charset="0"/>
              </a:rPr>
              <a:t>Glutatione</a:t>
            </a:r>
            <a:r>
              <a:rPr lang="it-IT" dirty="0">
                <a:latin typeface="Verdana" pitchFamily="-112" charset="0"/>
                <a:ea typeface="Verdana" pitchFamily="-112" charset="0"/>
                <a:cs typeface="Verdana" pitchFamily="-112" charset="0"/>
              </a:rPr>
              <a:t>, </a:t>
            </a:r>
          </a:p>
          <a:p>
            <a:r>
              <a:rPr lang="it-IT" dirty="0" err="1" smtClean="0">
                <a:latin typeface="Verdana" pitchFamily="-112" charset="0"/>
                <a:ea typeface="Verdana" pitchFamily="-112" charset="0"/>
                <a:cs typeface="Verdana" pitchFamily="-112" charset="0"/>
              </a:rPr>
              <a:t>Cinnammics</a:t>
            </a:r>
            <a:r>
              <a:rPr lang="it-IT" dirty="0" smtClean="0">
                <a:latin typeface="Verdana" pitchFamily="-112" charset="0"/>
                <a:ea typeface="Verdana" pitchFamily="-112" charset="0"/>
                <a:cs typeface="Verdana" pitchFamily="-112" charset="0"/>
              </a:rPr>
              <a:t> </a:t>
            </a:r>
            <a:r>
              <a:rPr lang="it-IT" dirty="0" err="1">
                <a:latin typeface="Verdana" pitchFamily="-112" charset="0"/>
                <a:ea typeface="Verdana" pitchFamily="-112" charset="0"/>
                <a:cs typeface="Verdana" pitchFamily="-112" charset="0"/>
              </a:rPr>
              <a:t>Acids…</a:t>
            </a:r>
            <a:r>
              <a:rPr lang="it-IT" dirty="0">
                <a:latin typeface="Verdana" pitchFamily="-112" charset="0"/>
                <a:ea typeface="Verdana" pitchFamily="-112" charset="0"/>
                <a:cs typeface="Verdana" pitchFamily="-112" charset="0"/>
              </a:rPr>
              <a:t> </a:t>
            </a:r>
          </a:p>
          <a:p>
            <a:endParaRPr lang="it-IT" dirty="0">
              <a:latin typeface="Verdana" pitchFamily="-112" charset="0"/>
              <a:ea typeface="Verdana" pitchFamily="-112" charset="0"/>
              <a:cs typeface="Verdana" pitchFamily="-112" charset="0"/>
            </a:endParaRPr>
          </a:p>
          <a:p>
            <a:r>
              <a:rPr lang="it-IT" dirty="0" err="1">
                <a:latin typeface="Verdana" pitchFamily="-112" charset="0"/>
                <a:ea typeface="Verdana" pitchFamily="-112" charset="0"/>
                <a:cs typeface="Verdana" pitchFamily="-112" charset="0"/>
              </a:rPr>
              <a:t>Less</a:t>
            </a:r>
            <a:r>
              <a:rPr lang="it-IT" dirty="0">
                <a:latin typeface="Verdana" pitchFamily="-112" charset="0"/>
                <a:ea typeface="Verdana" pitchFamily="-112" charset="0"/>
                <a:cs typeface="Verdana" pitchFamily="-112" charset="0"/>
              </a:rPr>
              <a:t> SO2.</a:t>
            </a:r>
          </a:p>
          <a:p>
            <a:endParaRPr lang="it-IT" dirty="0">
              <a:latin typeface="Verdana" pitchFamily="-112" charset="0"/>
              <a:ea typeface="Verdana" pitchFamily="-112" charset="0"/>
              <a:cs typeface="Verdana" pitchFamily="-112"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2946" name="Picture 4" descr="C:\Documents and Settings\Utente\Desktop\AGRIEST 2007\Video Pwp\DSC03100.JPG"/>
          <p:cNvPicPr>
            <a:picLocks noChangeAspect="1" noChangeArrowheads="1"/>
          </p:cNvPicPr>
          <p:nvPr/>
        </p:nvPicPr>
        <p:blipFill>
          <a:blip r:embed="rId3"/>
          <a:srcRect/>
          <a:stretch>
            <a:fillRect/>
          </a:stretch>
        </p:blipFill>
        <p:spPr bwMode="auto">
          <a:xfrm>
            <a:off x="304800" y="1181100"/>
            <a:ext cx="6248400" cy="4686300"/>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3"/>
          <a:srcRect/>
          <a:stretch>
            <a:fillRect/>
          </a:stretch>
        </p:blipFill>
        <p:spPr bwMode="auto">
          <a:xfrm>
            <a:off x="1258888" y="855663"/>
            <a:ext cx="4486275" cy="5813425"/>
          </a:xfrm>
          <a:prstGeom prst="rect">
            <a:avLst/>
          </a:prstGeom>
          <a:solidFill>
            <a:srgbClr val="FFFFFF"/>
          </a:solidFill>
          <a:ln w="9525">
            <a:noFill/>
            <a:miter lim="800000"/>
            <a:headEnd/>
            <a:tailEnd/>
          </a:ln>
        </p:spPr>
      </p:pic>
      <p:sp>
        <p:nvSpPr>
          <p:cNvPr id="2" name="Line 3"/>
          <p:cNvSpPr>
            <a:spLocks noChangeShapeType="1"/>
          </p:cNvSpPr>
          <p:nvPr/>
        </p:nvSpPr>
        <p:spPr bwMode="auto">
          <a:xfrm flipH="1" flipV="1">
            <a:off x="2439988" y="838200"/>
            <a:ext cx="957262" cy="228600"/>
          </a:xfrm>
          <a:prstGeom prst="line">
            <a:avLst/>
          </a:prstGeom>
          <a:noFill/>
          <a:ln w="25400">
            <a:solidFill>
              <a:srgbClr val="000000"/>
            </a:solidFill>
            <a:round/>
            <a:headEnd/>
            <a:tailEnd type="triangle" w="med" len="med"/>
          </a:ln>
          <a:effectLst>
            <a:outerShdw blurRad="38100" dist="26940" dir="5400000" algn="ctr" rotWithShape="0">
              <a:srgbClr val="000000">
                <a:alpha val="35001"/>
              </a:srgbClr>
            </a:outerShdw>
          </a:effectLst>
        </p:spPr>
        <p:txBody>
          <a:bodyPr tIns="91440" bIns="91440">
            <a:prstTxWarp prst="textNoShape">
              <a:avLst/>
            </a:prstTxWarp>
          </a:bodyPr>
          <a:lstStyle/>
          <a:p>
            <a:pPr>
              <a:defRPr/>
            </a:pPr>
            <a:endParaRPr lang="it-IT"/>
          </a:p>
        </p:txBody>
      </p:sp>
      <p:sp>
        <p:nvSpPr>
          <p:cNvPr id="84996" name="Text Box 4"/>
          <p:cNvSpPr txBox="1">
            <a:spLocks noChangeArrowheads="1"/>
          </p:cNvSpPr>
          <p:nvPr/>
        </p:nvSpPr>
        <p:spPr bwMode="auto">
          <a:xfrm>
            <a:off x="3448050" y="854075"/>
            <a:ext cx="474663" cy="373063"/>
          </a:xfrm>
          <a:prstGeom prst="rect">
            <a:avLst/>
          </a:prstGeom>
          <a:noFill/>
          <a:ln w="9525">
            <a:noFill/>
            <a:miter lim="800000"/>
            <a:headEnd/>
            <a:tailEnd/>
          </a:ln>
        </p:spPr>
        <p:txBody>
          <a:bodyPr tIns="91440" bIns="91440">
            <a:prstTxWarp prst="textNoShape">
              <a:avLst/>
            </a:prstTxWarp>
          </a:bodyPr>
          <a:lstStyle/>
          <a:p>
            <a:pPr>
              <a:spcAft>
                <a:spcPts val="1000"/>
              </a:spcAft>
            </a:pPr>
            <a:r>
              <a:rPr lang="it-IT" sz="1100">
                <a:latin typeface="Calibri" pitchFamily="-112" charset="0"/>
              </a:rPr>
              <a:t>CO</a:t>
            </a:r>
            <a:r>
              <a:rPr lang="it-IT" sz="1100" baseline="-25000">
                <a:latin typeface="Calibri" pitchFamily="-112" charset="0"/>
              </a:rPr>
              <a:t>2</a:t>
            </a:r>
            <a:endParaRPr lang="it-IT"/>
          </a:p>
        </p:txBody>
      </p:sp>
      <p:sp>
        <p:nvSpPr>
          <p:cNvPr id="84997" name="CasellaDiTesto 3"/>
          <p:cNvSpPr txBox="1">
            <a:spLocks noChangeArrowheads="1"/>
          </p:cNvSpPr>
          <p:nvPr/>
        </p:nvSpPr>
        <p:spPr bwMode="auto">
          <a:xfrm>
            <a:off x="2433638" y="260350"/>
            <a:ext cx="3074987" cy="461963"/>
          </a:xfrm>
          <a:prstGeom prst="rect">
            <a:avLst/>
          </a:prstGeom>
          <a:noFill/>
          <a:ln w="9525">
            <a:noFill/>
            <a:miter lim="800000"/>
            <a:headEnd/>
            <a:tailEnd/>
          </a:ln>
        </p:spPr>
        <p:txBody>
          <a:bodyPr>
            <a:prstTxWarp prst="textNoShape">
              <a:avLst/>
            </a:prstTxWarp>
            <a:spAutoFit/>
          </a:bodyPr>
          <a:lstStyle/>
          <a:p>
            <a:r>
              <a:rPr lang="it-IT">
                <a:latin typeface="Arial" pitchFamily="-112" charset="0"/>
                <a:ea typeface="Arial" pitchFamily="-112" charset="0"/>
                <a:cs typeface="Arial" pitchFamily="-112" charset="0"/>
              </a:rPr>
              <a:t>MANUAL MANAGE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3"/>
          <a:srcRect/>
          <a:stretch>
            <a:fillRect/>
          </a:stretch>
        </p:blipFill>
        <p:spPr bwMode="auto">
          <a:xfrm>
            <a:off x="1109663" y="666750"/>
            <a:ext cx="4614862" cy="5930900"/>
          </a:xfrm>
          <a:prstGeom prst="rect">
            <a:avLst/>
          </a:prstGeom>
          <a:solidFill>
            <a:srgbClr val="000000"/>
          </a:solidFill>
          <a:ln w="9525">
            <a:noFill/>
            <a:miter lim="800000"/>
            <a:headEnd/>
            <a:tailEnd/>
          </a:ln>
        </p:spPr>
      </p:pic>
      <p:sp>
        <p:nvSpPr>
          <p:cNvPr id="87043" name="CasellaDiTesto 3"/>
          <p:cNvSpPr txBox="1">
            <a:spLocks noChangeArrowheads="1"/>
          </p:cNvSpPr>
          <p:nvPr/>
        </p:nvSpPr>
        <p:spPr bwMode="auto">
          <a:xfrm>
            <a:off x="1622425" y="231775"/>
            <a:ext cx="4321175" cy="460375"/>
          </a:xfrm>
          <a:prstGeom prst="rect">
            <a:avLst/>
          </a:prstGeom>
          <a:noFill/>
          <a:ln w="9525">
            <a:noFill/>
            <a:miter lim="800000"/>
            <a:headEnd/>
            <a:tailEnd/>
          </a:ln>
        </p:spPr>
        <p:txBody>
          <a:bodyPr>
            <a:prstTxWarp prst="textNoShape">
              <a:avLst/>
            </a:prstTxWarp>
            <a:spAutoFit/>
          </a:bodyPr>
          <a:lstStyle/>
          <a:p>
            <a:r>
              <a:rPr lang="it-IT" dirty="0">
                <a:latin typeface="Arial" pitchFamily="-112" charset="0"/>
                <a:ea typeface="Arial" pitchFamily="-112" charset="0"/>
                <a:cs typeface="Arial" pitchFamily="-112" charset="0"/>
              </a:rPr>
              <a:t>AUTOMATIC MANAGE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89091" name="Picture 6" descr="C:\Documents and Settings\Utente\Desktop\Foto\FOTO X MODIFICHE E LIVELLO\P8160003.JPG"/>
          <p:cNvPicPr>
            <a:picLocks noChangeAspect="1" noChangeArrowheads="1"/>
          </p:cNvPicPr>
          <p:nvPr/>
        </p:nvPicPr>
        <p:blipFill>
          <a:blip r:embed="rId3"/>
          <a:srcRect/>
          <a:stretch>
            <a:fillRect/>
          </a:stretch>
        </p:blipFill>
        <p:spPr bwMode="auto">
          <a:xfrm>
            <a:off x="4356100" y="2163763"/>
            <a:ext cx="4289425" cy="3216275"/>
          </a:xfrm>
          <a:prstGeom prst="rect">
            <a:avLst/>
          </a:prstGeom>
          <a:noFill/>
          <a:ln w="15875">
            <a:solidFill>
              <a:srgbClr val="000000"/>
            </a:solidFill>
            <a:miter lim="800000"/>
            <a:headEnd/>
            <a:tailEnd/>
          </a:ln>
        </p:spPr>
      </p:pic>
      <p:pic>
        <p:nvPicPr>
          <p:cNvPr id="89092" name="Picture 7" descr="C:\Documents and Settings\Utente\Desktop\EVENTO RIOJA 2007\IMG_5706.JPG"/>
          <p:cNvPicPr>
            <a:picLocks noChangeAspect="1" noChangeArrowheads="1"/>
          </p:cNvPicPr>
          <p:nvPr/>
        </p:nvPicPr>
        <p:blipFill>
          <a:blip r:embed="rId4"/>
          <a:srcRect/>
          <a:stretch>
            <a:fillRect/>
          </a:stretch>
        </p:blipFill>
        <p:spPr bwMode="auto">
          <a:xfrm>
            <a:off x="473075" y="1312863"/>
            <a:ext cx="3457575" cy="2593975"/>
          </a:xfrm>
          <a:prstGeom prst="rect">
            <a:avLst/>
          </a:prstGeom>
          <a:noFill/>
          <a:ln w="15875">
            <a:solidFill>
              <a:schemeClr val="tx1"/>
            </a:solidFill>
            <a:miter lim="800000"/>
            <a:headEnd/>
            <a:tailEnd/>
          </a:ln>
        </p:spPr>
      </p:pic>
      <p:pic>
        <p:nvPicPr>
          <p:cNvPr id="89093" name="Picture 7" descr="IMG_7009"/>
          <p:cNvPicPr>
            <a:picLocks noChangeAspect="1" noChangeArrowheads="1"/>
          </p:cNvPicPr>
          <p:nvPr/>
        </p:nvPicPr>
        <p:blipFill>
          <a:blip r:embed="rId5"/>
          <a:srcRect/>
          <a:stretch>
            <a:fillRect/>
          </a:stretch>
        </p:blipFill>
        <p:spPr bwMode="auto">
          <a:xfrm>
            <a:off x="484188" y="4005263"/>
            <a:ext cx="3440112" cy="2582862"/>
          </a:xfrm>
          <a:prstGeom prst="rect">
            <a:avLst/>
          </a:prstGeom>
          <a:noFill/>
          <a:ln w="15875">
            <a:solidFill>
              <a:srgbClr val="000000"/>
            </a:solidFill>
            <a:miter lim="800000"/>
            <a:headEnd/>
            <a:tailEnd/>
          </a:ln>
        </p:spPr>
      </p:pic>
      <p:sp>
        <p:nvSpPr>
          <p:cNvPr id="8" name="Text Box 9"/>
          <p:cNvSpPr txBox="1">
            <a:spLocks noChangeArrowheads="1"/>
          </p:cNvSpPr>
          <p:nvPr/>
        </p:nvSpPr>
        <p:spPr bwMode="auto">
          <a:xfrm>
            <a:off x="1350963" y="206375"/>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CONVERSIONS OF EXISTING TANKS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Text Box 4"/>
          <p:cNvSpPr txBox="1">
            <a:spLocks noChangeArrowheads="1"/>
          </p:cNvSpPr>
          <p:nvPr/>
        </p:nvSpPr>
        <p:spPr bwMode="auto">
          <a:xfrm>
            <a:off x="446088" y="5661025"/>
            <a:ext cx="3046412" cy="936625"/>
          </a:xfrm>
          <a:prstGeom prst="rect">
            <a:avLst/>
          </a:prstGeom>
          <a:solidFill>
            <a:srgbClr val="FFFFFF"/>
          </a:solidFill>
          <a:ln w="9525">
            <a:noFill/>
            <a:miter lim="800000"/>
            <a:headEnd/>
            <a:tailEnd/>
          </a:ln>
        </p:spPr>
        <p:txBody>
          <a:bodyPr>
            <a:prstTxWarp prst="textNoShape">
              <a:avLst/>
            </a:prstTxWarp>
          </a:bodyPr>
          <a:lstStyle/>
          <a:p>
            <a:r>
              <a:rPr lang="fr-FR" sz="1200" b="1">
                <a:latin typeface="Arial" pitchFamily="-112" charset="0"/>
              </a:rPr>
              <a:t>Cave Taillefer SA - Charrat </a:t>
            </a:r>
          </a:p>
          <a:p>
            <a:r>
              <a:rPr lang="it-IT" sz="1200" b="1">
                <a:latin typeface="Arial" pitchFamily="-112" charset="0"/>
              </a:rPr>
              <a:t>(Canton Vallese)   SUIZA </a:t>
            </a:r>
          </a:p>
          <a:p>
            <a:r>
              <a:rPr lang="it-IT" sz="1200">
                <a:latin typeface="Arial" pitchFamily="-112" charset="0"/>
              </a:rPr>
              <a:t>2009   n. 6 mod. de 5.000 y 10.000 lt. </a:t>
            </a:r>
          </a:p>
          <a:p>
            <a:r>
              <a:rPr lang="it-IT" sz="1200">
                <a:latin typeface="Arial" pitchFamily="-112" charset="0"/>
              </a:rPr>
              <a:t>2010   n. 7 mod. de 30.000 lt.</a:t>
            </a:r>
            <a:endParaRPr lang="it-IT" sz="1200"/>
          </a:p>
        </p:txBody>
      </p:sp>
      <p:sp>
        <p:nvSpPr>
          <p:cNvPr id="91139"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91140" name="Picture 2" descr="_MG_3175"/>
          <p:cNvPicPr>
            <a:picLocks noChangeAspect="1" noChangeArrowheads="1"/>
          </p:cNvPicPr>
          <p:nvPr/>
        </p:nvPicPr>
        <p:blipFill>
          <a:blip r:embed="rId3"/>
          <a:srcRect/>
          <a:stretch>
            <a:fillRect/>
          </a:stretch>
        </p:blipFill>
        <p:spPr bwMode="auto">
          <a:xfrm>
            <a:off x="539750" y="1285875"/>
            <a:ext cx="2817813" cy="4230688"/>
          </a:xfrm>
          <a:prstGeom prst="rect">
            <a:avLst/>
          </a:prstGeom>
          <a:noFill/>
          <a:ln w="15875">
            <a:solidFill>
              <a:srgbClr val="000000"/>
            </a:solidFill>
            <a:miter lim="800000"/>
            <a:headEnd/>
            <a:tailEnd/>
          </a:ln>
        </p:spPr>
      </p:pic>
      <p:pic>
        <p:nvPicPr>
          <p:cNvPr id="91141" name="Picture 3" descr="IMG_8035"/>
          <p:cNvPicPr>
            <a:picLocks noChangeAspect="1" noChangeArrowheads="1"/>
          </p:cNvPicPr>
          <p:nvPr/>
        </p:nvPicPr>
        <p:blipFill>
          <a:blip r:embed="rId4"/>
          <a:srcRect/>
          <a:stretch>
            <a:fillRect/>
          </a:stretch>
        </p:blipFill>
        <p:spPr bwMode="auto">
          <a:xfrm>
            <a:off x="3622675" y="1287463"/>
            <a:ext cx="3168650" cy="4229100"/>
          </a:xfrm>
          <a:prstGeom prst="rect">
            <a:avLst/>
          </a:prstGeom>
          <a:noFill/>
          <a:ln w="15875">
            <a:solidFill>
              <a:srgbClr val="000000"/>
            </a:solidFill>
            <a:miter lim="800000"/>
            <a:headEnd/>
            <a:tailEnd/>
          </a:ln>
        </p:spPr>
      </p:pic>
      <p:sp>
        <p:nvSpPr>
          <p:cNvPr id="91142" name="Text Box 5"/>
          <p:cNvSpPr txBox="1">
            <a:spLocks noChangeArrowheads="1"/>
          </p:cNvSpPr>
          <p:nvPr/>
        </p:nvSpPr>
        <p:spPr bwMode="auto">
          <a:xfrm>
            <a:off x="3548063" y="5556250"/>
            <a:ext cx="2968625" cy="896938"/>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Coop. Jesus del Perdon Manzanares </a:t>
            </a:r>
          </a:p>
          <a:p>
            <a:r>
              <a:rPr lang="it-IT" sz="1200" b="1">
                <a:latin typeface="Arial" pitchFamily="-112" charset="0"/>
              </a:rPr>
              <a:t>(Castilla La Mancha) España</a:t>
            </a:r>
          </a:p>
          <a:p>
            <a:r>
              <a:rPr lang="it-IT" sz="1200">
                <a:latin typeface="Arial" pitchFamily="-112" charset="0"/>
              </a:rPr>
              <a:t>2006 n. 1 mod. de 100.000 lt.</a:t>
            </a:r>
          </a:p>
          <a:p>
            <a:r>
              <a:rPr lang="it-IT" sz="1200">
                <a:latin typeface="Arial" pitchFamily="-112" charset="0"/>
              </a:rPr>
              <a:t>2007 n. 4 mod. de 100.000 lt.</a:t>
            </a:r>
          </a:p>
          <a:p>
            <a:r>
              <a:rPr lang="it-IT" sz="1200">
                <a:latin typeface="Arial" pitchFamily="-112" charset="0"/>
              </a:rPr>
              <a:t>2010 n. 1 mod. de 175.000 lt.</a:t>
            </a:r>
          </a:p>
          <a:p>
            <a:r>
              <a:rPr lang="it-IT" sz="1200">
                <a:latin typeface="Arial" pitchFamily="-112" charset="0"/>
              </a:rPr>
              <a:t>2011 n. 10 nuevos de 115.000 lt.</a:t>
            </a:r>
          </a:p>
          <a:p>
            <a:endParaRPr lang="it-IT" sz="1200">
              <a:latin typeface="Arial" pitchFamily="-112" charset="0"/>
            </a:endParaRPr>
          </a:p>
          <a:p>
            <a:endParaRPr lang="it-IT"/>
          </a:p>
        </p:txBody>
      </p:sp>
      <p:sp>
        <p:nvSpPr>
          <p:cNvPr id="8" name="Text Box 9"/>
          <p:cNvSpPr txBox="1">
            <a:spLocks noChangeArrowheads="1"/>
          </p:cNvSpPr>
          <p:nvPr/>
        </p:nvSpPr>
        <p:spPr bwMode="auto">
          <a:xfrm>
            <a:off x="1350963" y="1889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CONVERSIONS OF EXISTING TANKS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Text Box 5"/>
          <p:cNvSpPr txBox="1">
            <a:spLocks noChangeArrowheads="1"/>
          </p:cNvSpPr>
          <p:nvPr/>
        </p:nvSpPr>
        <p:spPr bwMode="auto">
          <a:xfrm>
            <a:off x="3779838" y="5732463"/>
            <a:ext cx="2678112" cy="6858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Bodegas Leza Garcia - Uruñuela </a:t>
            </a:r>
          </a:p>
          <a:p>
            <a:r>
              <a:rPr lang="it-IT" sz="1200" b="1">
                <a:latin typeface="Arial" pitchFamily="-112" charset="0"/>
              </a:rPr>
              <a:t>(La Rioja)   España</a:t>
            </a:r>
          </a:p>
          <a:p>
            <a:r>
              <a:rPr lang="it-IT" sz="1200">
                <a:latin typeface="Arial" pitchFamily="-112" charset="0"/>
              </a:rPr>
              <a:t>n. 3 mod. de 50.000 litros</a:t>
            </a:r>
          </a:p>
        </p:txBody>
      </p:sp>
      <p:pic>
        <p:nvPicPr>
          <p:cNvPr id="93188" name="Picture 2" descr="Matasci trasf 08-02-2010 (3)"/>
          <p:cNvPicPr>
            <a:picLocks noChangeAspect="1" noChangeArrowheads="1"/>
          </p:cNvPicPr>
          <p:nvPr/>
        </p:nvPicPr>
        <p:blipFill>
          <a:blip r:embed="rId3"/>
          <a:srcRect/>
          <a:stretch>
            <a:fillRect/>
          </a:stretch>
        </p:blipFill>
        <p:spPr bwMode="auto">
          <a:xfrm>
            <a:off x="574675" y="1343025"/>
            <a:ext cx="3203575" cy="4270375"/>
          </a:xfrm>
          <a:prstGeom prst="rect">
            <a:avLst/>
          </a:prstGeom>
          <a:noFill/>
          <a:ln w="15875">
            <a:solidFill>
              <a:srgbClr val="000000"/>
            </a:solidFill>
            <a:miter lim="800000"/>
            <a:headEnd/>
            <a:tailEnd/>
          </a:ln>
        </p:spPr>
      </p:pic>
      <p:pic>
        <p:nvPicPr>
          <p:cNvPr id="93189" name="Picture 3" descr="LEZA GARCIA"/>
          <p:cNvPicPr>
            <a:picLocks noChangeAspect="1" noChangeArrowheads="1"/>
          </p:cNvPicPr>
          <p:nvPr/>
        </p:nvPicPr>
        <p:blipFill>
          <a:blip r:embed="rId4"/>
          <a:srcRect/>
          <a:stretch>
            <a:fillRect/>
          </a:stretch>
        </p:blipFill>
        <p:spPr bwMode="auto">
          <a:xfrm>
            <a:off x="3890963" y="1343025"/>
            <a:ext cx="3201987" cy="4270375"/>
          </a:xfrm>
          <a:prstGeom prst="rect">
            <a:avLst/>
          </a:prstGeom>
          <a:noFill/>
          <a:ln w="15875">
            <a:solidFill>
              <a:srgbClr val="000000"/>
            </a:solidFill>
            <a:miter lim="800000"/>
            <a:headEnd/>
            <a:tailEnd/>
          </a:ln>
        </p:spPr>
      </p:pic>
      <p:sp>
        <p:nvSpPr>
          <p:cNvPr id="93190"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Matasci Vini SA – Tenero (Locarno)</a:t>
            </a:r>
          </a:p>
          <a:p>
            <a:r>
              <a:rPr lang="it-IT" sz="1200" b="1">
                <a:latin typeface="Arial" pitchFamily="-112" charset="0"/>
              </a:rPr>
              <a:t>Canton Ticino   SUIZA</a:t>
            </a:r>
          </a:p>
          <a:p>
            <a:r>
              <a:rPr lang="it-IT" sz="1200">
                <a:latin typeface="Arial" pitchFamily="-112" charset="0"/>
              </a:rPr>
              <a:t>2008 n. 2 mod. de 31.000 litros </a:t>
            </a:r>
          </a:p>
          <a:p>
            <a:r>
              <a:rPr lang="it-IT" sz="1200">
                <a:latin typeface="Arial" pitchFamily="-112" charset="0"/>
              </a:rPr>
              <a:t>2010 n. 2 mod. de 31.000 litros</a:t>
            </a:r>
          </a:p>
          <a:p>
            <a:r>
              <a:rPr lang="it-IT" sz="1200">
                <a:latin typeface="Arial" pitchFamily="-112" charset="0"/>
              </a:rPr>
              <a:t>2011  n. 2 mod. de 31.000 litros </a:t>
            </a:r>
          </a:p>
          <a:p>
            <a:endParaRPr lang="it-IT" sz="1200">
              <a:latin typeface="Arial" pitchFamily="-112" charset="0"/>
            </a:endParaRPr>
          </a:p>
          <a:p>
            <a:endParaRPr lang="it-IT"/>
          </a:p>
        </p:txBody>
      </p:sp>
      <p:sp>
        <p:nvSpPr>
          <p:cNvPr id="7" name="Text Box 9"/>
          <p:cNvSpPr txBox="1">
            <a:spLocks noChangeArrowheads="1"/>
          </p:cNvSpPr>
          <p:nvPr/>
        </p:nvSpPr>
        <p:spPr bwMode="auto">
          <a:xfrm>
            <a:off x="1350963" y="206375"/>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CONVERSIONS OF EXISTING TANKS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Rectangle 1"/>
          <p:cNvSpPr>
            <a:spLocks noGrp="1" noChangeArrowheads="1"/>
          </p:cNvSpPr>
          <p:nvPr>
            <p:ph type="title"/>
          </p:nvPr>
        </p:nvSpPr>
        <p:spPr>
          <a:xfrm>
            <a:off x="2971800" y="3810000"/>
            <a:ext cx="6019800" cy="1143000"/>
          </a:xfrm>
        </p:spPr>
        <p:txBody>
          <a:bodyPr lIns="91440" tIns="45720" rIns="91440" bIns="45720"/>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ea typeface="Verdana" pitchFamily="-112" charset="0"/>
                <a:cs typeface="Verdana" pitchFamily="-112" charset="0"/>
              </a:rPr>
              <a:t>2.Extraction. </a:t>
            </a:r>
            <a:br>
              <a:rPr lang="en-GB" sz="2400" b="1">
                <a:solidFill>
                  <a:srgbClr val="80060D"/>
                </a:solidFill>
                <a:latin typeface="Verdana" pitchFamily="-112" charset="0"/>
                <a:ea typeface="Verdana" pitchFamily="-112" charset="0"/>
                <a:cs typeface="Verdana" pitchFamily="-112" charset="0"/>
              </a:rPr>
            </a:br>
            <a:r>
              <a:rPr lang="en-GB" sz="1800" b="1">
                <a:latin typeface="Verdana" pitchFamily="-112" charset="0"/>
                <a:ea typeface="Verdana" pitchFamily="-112" charset="0"/>
                <a:cs typeface="Verdana" pitchFamily="-112" charset="0"/>
              </a:rPr>
              <a:t>Getting the most out of the raw grapes and SELECTIVE EXTRACTION</a:t>
            </a:r>
            <a:r>
              <a:rPr lang="en-GB" sz="1800">
                <a:latin typeface="Verdana" pitchFamily="-112" charset="0"/>
              </a:rPr>
              <a:t>.</a:t>
            </a:r>
          </a:p>
        </p:txBody>
      </p:sp>
      <p:sp>
        <p:nvSpPr>
          <p:cNvPr id="22531" name="Text Box 2"/>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6F3AD70-0208-294B-A54E-2C20422108C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Text Box 5"/>
          <p:cNvSpPr txBox="1">
            <a:spLocks noChangeArrowheads="1"/>
          </p:cNvSpPr>
          <p:nvPr/>
        </p:nvSpPr>
        <p:spPr bwMode="auto">
          <a:xfrm>
            <a:off x="5508625" y="5589588"/>
            <a:ext cx="3024188" cy="6858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Bodegas GRUPO SAN VALERO</a:t>
            </a:r>
          </a:p>
          <a:p>
            <a:r>
              <a:rPr lang="it-IT" sz="1200" b="1">
                <a:latin typeface="Arial" pitchFamily="-112" charset="0"/>
              </a:rPr>
              <a:t>Cariñena (Zaragoza)    España</a:t>
            </a:r>
          </a:p>
          <a:p>
            <a:r>
              <a:rPr lang="it-IT" sz="1200">
                <a:latin typeface="Arial" pitchFamily="-112" charset="0"/>
              </a:rPr>
              <a:t>n. 2 mod. of 60.000 lt.</a:t>
            </a:r>
          </a:p>
        </p:txBody>
      </p:sp>
      <p:sp>
        <p:nvSpPr>
          <p:cNvPr id="95235"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COOP. NTRA. SRA. DEL ROSARIO </a:t>
            </a:r>
          </a:p>
          <a:p>
            <a:r>
              <a:rPr lang="it-IT" sz="1200" b="1">
                <a:latin typeface="Arial" pitchFamily="-112" charset="0"/>
              </a:rPr>
              <a:t>El Provencio (CUENCA)  España</a:t>
            </a:r>
          </a:p>
          <a:p>
            <a:r>
              <a:rPr lang="it-IT" sz="1200">
                <a:latin typeface="Arial" pitchFamily="-112" charset="0"/>
              </a:rPr>
              <a:t>2010 n. 7 mod. of 100.000 lt.</a:t>
            </a:r>
          </a:p>
          <a:p>
            <a:r>
              <a:rPr lang="it-IT" sz="1200">
                <a:latin typeface="Arial" pitchFamily="-112" charset="0"/>
              </a:rPr>
              <a:t>2011  n. 6 mod. of 100.000 lt.</a:t>
            </a:r>
          </a:p>
          <a:p>
            <a:endParaRPr lang="it-IT" sz="1200">
              <a:latin typeface="Arial" pitchFamily="-112" charset="0"/>
            </a:endParaRPr>
          </a:p>
          <a:p>
            <a:endParaRPr lang="it-IT"/>
          </a:p>
        </p:txBody>
      </p:sp>
      <p:pic>
        <p:nvPicPr>
          <p:cNvPr id="95236" name="Immagine 1"/>
          <p:cNvPicPr>
            <a:picLocks noChangeAspect="1"/>
          </p:cNvPicPr>
          <p:nvPr/>
        </p:nvPicPr>
        <p:blipFill>
          <a:blip r:embed="rId3"/>
          <a:srcRect/>
          <a:stretch>
            <a:fillRect/>
          </a:stretch>
        </p:blipFill>
        <p:spPr bwMode="auto">
          <a:xfrm>
            <a:off x="5346700" y="1173163"/>
            <a:ext cx="3257550" cy="4343400"/>
          </a:xfrm>
          <a:prstGeom prst="rect">
            <a:avLst/>
          </a:prstGeom>
          <a:noFill/>
          <a:ln w="9525">
            <a:noFill/>
            <a:miter lim="800000"/>
            <a:headEnd/>
            <a:tailEnd/>
          </a:ln>
        </p:spPr>
      </p:pic>
      <p:pic>
        <p:nvPicPr>
          <p:cNvPr id="95237" name="Immagine 1"/>
          <p:cNvPicPr>
            <a:picLocks noChangeAspect="1"/>
          </p:cNvPicPr>
          <p:nvPr/>
        </p:nvPicPr>
        <p:blipFill>
          <a:blip r:embed="rId4"/>
          <a:srcRect/>
          <a:stretch>
            <a:fillRect/>
          </a:stretch>
        </p:blipFill>
        <p:spPr bwMode="auto">
          <a:xfrm>
            <a:off x="539750" y="1052513"/>
            <a:ext cx="3384550" cy="4513262"/>
          </a:xfrm>
          <a:prstGeom prst="rect">
            <a:avLst/>
          </a:prstGeom>
          <a:noFill/>
          <a:ln w="9525">
            <a:noFill/>
            <a:miter lim="800000"/>
            <a:headEnd/>
            <a:tailEnd/>
          </a:ln>
        </p:spPr>
      </p:pic>
      <p:sp>
        <p:nvSpPr>
          <p:cNvPr id="7" name="Text Box 9"/>
          <p:cNvSpPr txBox="1">
            <a:spLocks noChangeArrowheads="1"/>
          </p:cNvSpPr>
          <p:nvPr/>
        </p:nvSpPr>
        <p:spPr bwMode="auto">
          <a:xfrm>
            <a:off x="1350963" y="1889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CONVERSIONS OF EXISTING TANKS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3" name="Text Box 4"/>
          <p:cNvSpPr txBox="1">
            <a:spLocks noChangeArrowheads="1"/>
          </p:cNvSpPr>
          <p:nvPr/>
        </p:nvSpPr>
        <p:spPr bwMode="auto">
          <a:xfrm>
            <a:off x="468313" y="1341438"/>
            <a:ext cx="6624637" cy="1096962"/>
          </a:xfrm>
          <a:prstGeom prst="rect">
            <a:avLst/>
          </a:prstGeom>
          <a:solidFill>
            <a:srgbClr val="FFFFFF"/>
          </a:solidFill>
          <a:ln w="9525">
            <a:noFill/>
            <a:miter lim="800000"/>
            <a:headEnd/>
            <a:tailEnd/>
          </a:ln>
        </p:spPr>
        <p:txBody>
          <a:bodyPr>
            <a:prstTxWarp prst="textNoShape">
              <a:avLst/>
            </a:prstTxWarp>
          </a:bodyPr>
          <a:lstStyle/>
          <a:p>
            <a:r>
              <a:rPr lang="it-IT" sz="1400" b="1">
                <a:latin typeface="Arial" pitchFamily="-112" charset="0"/>
              </a:rPr>
              <a:t>COOP. VECCHIA CANTINA DI MONTEPULCIANO SIENA (TOSCANA) ITALIA</a:t>
            </a:r>
          </a:p>
          <a:p>
            <a:r>
              <a:rPr lang="it-IT" sz="1400" b="1">
                <a:latin typeface="Arial" pitchFamily="-112" charset="0"/>
              </a:rPr>
              <a:t>The largest Cooperative winery of Tuscany</a:t>
            </a:r>
          </a:p>
          <a:p>
            <a:r>
              <a:rPr lang="it-IT" sz="1400">
                <a:latin typeface="Arial" pitchFamily="-112" charset="0"/>
              </a:rPr>
              <a:t>2007  n. 12 modificaciones  of 120.000 lt.</a:t>
            </a:r>
          </a:p>
          <a:p>
            <a:r>
              <a:rPr lang="it-IT" sz="1400">
                <a:latin typeface="Arial" pitchFamily="-112" charset="0"/>
              </a:rPr>
              <a:t>2009  n. 11 modificaciones  of 120.000 lt.</a:t>
            </a:r>
          </a:p>
          <a:p>
            <a:endParaRPr lang="it-IT" sz="1400">
              <a:latin typeface="Arial" pitchFamily="-112" charset="0"/>
            </a:endParaRPr>
          </a:p>
          <a:p>
            <a:endParaRPr lang="it-IT" sz="1400" b="1">
              <a:latin typeface="Arial" pitchFamily="-112" charset="0"/>
            </a:endParaRPr>
          </a:p>
          <a:p>
            <a:r>
              <a:rPr lang="it-IT" sz="1400" b="1">
                <a:latin typeface="Arial" pitchFamily="-112" charset="0"/>
              </a:rPr>
              <a:t>COOP. VINI TIPICI ARETINI AREZZO (TOSCANA) ITALIA</a:t>
            </a:r>
          </a:p>
          <a:p>
            <a:r>
              <a:rPr lang="it-IT" sz="1400" b="1">
                <a:latin typeface="Arial" pitchFamily="-112" charset="0"/>
              </a:rPr>
              <a:t>2008  n. 6 modificaciones  of 100.000 lt.</a:t>
            </a:r>
          </a:p>
          <a:p>
            <a:r>
              <a:rPr lang="it-IT" sz="1400" b="1">
                <a:latin typeface="Arial" pitchFamily="-112" charset="0"/>
              </a:rPr>
              <a:t>2008  n. 8 modificaciones  of  70.000 lt.</a:t>
            </a:r>
          </a:p>
          <a:p>
            <a:endParaRPr lang="it-IT"/>
          </a:p>
          <a:p>
            <a:r>
              <a:rPr lang="it-IT" sz="1400" b="1">
                <a:latin typeface="Arial" pitchFamily="-112" charset="0"/>
              </a:rPr>
              <a:t>COOP. NTRA. SRA. DE MANJAVACAS  MOTA DEL CUERVO (CUENCA)</a:t>
            </a:r>
          </a:p>
          <a:p>
            <a:r>
              <a:rPr lang="it-IT" sz="1400" b="1">
                <a:latin typeface="Arial" pitchFamily="-112" charset="0"/>
              </a:rPr>
              <a:t>2011  n. 10 modificaciones  of 140.000 lt.</a:t>
            </a:r>
          </a:p>
        </p:txBody>
      </p:sp>
      <p:sp>
        <p:nvSpPr>
          <p:cNvPr id="4" name="Text Box 9"/>
          <p:cNvSpPr txBox="1">
            <a:spLocks noChangeArrowheads="1"/>
          </p:cNvSpPr>
          <p:nvPr/>
        </p:nvSpPr>
        <p:spPr bwMode="auto">
          <a:xfrm>
            <a:off x="1350963" y="206375"/>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smtClean="0">
                <a:solidFill>
                  <a:schemeClr val="tx1"/>
                </a:solidFill>
                <a:effectLst>
                  <a:outerShdw blurRad="38100" dist="38100" dir="2700000" algn="tl">
                    <a:srgbClr val="C0C0C0"/>
                  </a:outerShdw>
                </a:effectLst>
                <a:latin typeface="Verdana" pitchFamily="34" charset="0"/>
              </a:rPr>
              <a:t>OTHER CONVERSIONS </a:t>
            </a:r>
            <a:r>
              <a:rPr lang="es-ES_tradnl" sz="2000" b="1" dirty="0">
                <a:solidFill>
                  <a:schemeClr val="tx1"/>
                </a:solidFill>
                <a:effectLst>
                  <a:outerShdw blurRad="38100" dist="38100" dir="2700000" algn="tl">
                    <a:srgbClr val="C0C0C0"/>
                  </a:outerShdw>
                </a:effectLst>
                <a:latin typeface="Verdana" pitchFamily="34" charset="0"/>
              </a:rPr>
              <a:t>OF EXISTING TANKS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r>
              <a:rPr lang="es-ES_tradnl" sz="2200" b="1">
                <a:solidFill>
                  <a:srgbClr val="80060D"/>
                </a:solidFill>
                <a:latin typeface="Verdana" pitchFamily="-112" charset="0"/>
              </a:rPr>
              <a:t/>
            </a:r>
            <a:br>
              <a:rPr lang="es-ES_tradnl" sz="2200" b="1">
                <a:solidFill>
                  <a:srgbClr val="80060D"/>
                </a:solidFill>
                <a:latin typeface="Verdana" pitchFamily="-112" charset="0"/>
              </a:rPr>
            </a:br>
            <a:endParaRPr lang="es-ES" sz="2200" b="1">
              <a:solidFill>
                <a:srgbClr val="80060D"/>
              </a:solidFill>
              <a:latin typeface="Verdana" pitchFamily="-112" charset="0"/>
            </a:endParaRPr>
          </a:p>
        </p:txBody>
      </p:sp>
      <p:sp>
        <p:nvSpPr>
          <p:cNvPr id="99331" name="Rectangle 3"/>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1600">
              <a:solidFill>
                <a:schemeClr val="tx1"/>
              </a:solidFill>
              <a:latin typeface="Verdana" pitchFamily="-112" charset="0"/>
            </a:endParaRPr>
          </a:p>
        </p:txBody>
      </p:sp>
      <p:sp>
        <p:nvSpPr>
          <p:cNvPr id="99332" name="Rectangle 4"/>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99333" name="Picture 5"/>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99334" name="Picture 6"/>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99335" name="Picture 7" descr="C:\Documents and Settings\Utente\Desktop\Foto\IMG_5588.JPG"/>
          <p:cNvPicPr>
            <a:picLocks noChangeAspect="1" noChangeArrowheads="1"/>
          </p:cNvPicPr>
          <p:nvPr/>
        </p:nvPicPr>
        <p:blipFill>
          <a:blip r:embed="rId4"/>
          <a:srcRect/>
          <a:stretch>
            <a:fillRect/>
          </a:stretch>
        </p:blipFill>
        <p:spPr bwMode="auto">
          <a:xfrm>
            <a:off x="990600" y="1143000"/>
            <a:ext cx="7391400" cy="554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2200" b="1">
              <a:solidFill>
                <a:srgbClr val="80060D"/>
              </a:solidFill>
              <a:latin typeface="Verdana" pitchFamily="-112" charset="0"/>
            </a:endParaRPr>
          </a:p>
        </p:txBody>
      </p:sp>
      <p:sp>
        <p:nvSpPr>
          <p:cNvPr id="101379" name="Rectangle 5"/>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1600">
              <a:solidFill>
                <a:schemeClr val="tx1"/>
              </a:solidFill>
              <a:latin typeface="Verdana" pitchFamily="-112" charset="0"/>
            </a:endParaRPr>
          </a:p>
        </p:txBody>
      </p:sp>
      <p:sp>
        <p:nvSpPr>
          <p:cNvPr id="101380" name="Rectangle 6"/>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101381" name="Picture 7"/>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101382" name="Picture 8"/>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101383" name="Picture 9" descr="C:\Documents and Settings\Utente\Desktop\EVENTO RIOJA 2007\foto masciarelli AR.jpg"/>
          <p:cNvPicPr>
            <a:picLocks noChangeAspect="1" noChangeArrowheads="1"/>
          </p:cNvPicPr>
          <p:nvPr/>
        </p:nvPicPr>
        <p:blipFill>
          <a:blip r:embed="rId4"/>
          <a:srcRect/>
          <a:stretch>
            <a:fillRect/>
          </a:stretch>
        </p:blipFill>
        <p:spPr bwMode="auto">
          <a:xfrm>
            <a:off x="304800" y="1066800"/>
            <a:ext cx="5565775" cy="5638800"/>
          </a:xfrm>
          <a:prstGeom prst="rect">
            <a:avLst/>
          </a:prstGeom>
          <a:noFill/>
          <a:ln w="9525">
            <a:noFill/>
            <a:miter lim="800000"/>
            <a:headEnd/>
            <a:tailEnd/>
          </a:ln>
        </p:spPr>
      </p:pic>
      <p:sp>
        <p:nvSpPr>
          <p:cNvPr id="101384" name="Text Box 10"/>
          <p:cNvSpPr txBox="1">
            <a:spLocks noChangeArrowheads="1"/>
          </p:cNvSpPr>
          <p:nvPr/>
        </p:nvSpPr>
        <p:spPr bwMode="auto">
          <a:xfrm>
            <a:off x="6400800" y="1958975"/>
            <a:ext cx="2849563" cy="2862263"/>
          </a:xfrm>
          <a:prstGeom prst="rect">
            <a:avLst/>
          </a:prstGeom>
          <a:noFill/>
          <a:ln w="9525">
            <a:noFill/>
            <a:miter lim="800000"/>
            <a:headEnd/>
            <a:tailEnd/>
          </a:ln>
        </p:spPr>
        <p:txBody>
          <a:bodyPr wrap="none">
            <a:prstTxWarp prst="textNoShape">
              <a:avLst/>
            </a:prstTxWarp>
            <a:spAutoFit/>
          </a:bodyPr>
          <a:lstStyle/>
          <a:p>
            <a:r>
              <a:rPr lang="it-IT" sz="1800"/>
              <a:t>Gianni Masciarelli winery</a:t>
            </a:r>
          </a:p>
          <a:p>
            <a:endParaRPr lang="it-IT" sz="1600"/>
          </a:p>
          <a:p>
            <a:r>
              <a:rPr lang="it-IT" sz="1600"/>
              <a:t>Abruzzo -  Italy</a:t>
            </a:r>
          </a:p>
          <a:p>
            <a:endParaRPr lang="it-IT" sz="1600"/>
          </a:p>
          <a:p>
            <a:r>
              <a:rPr lang="it-IT" sz="1600"/>
              <a:t>Awarded by the guide</a:t>
            </a:r>
          </a:p>
          <a:p>
            <a:r>
              <a:rPr lang="it-IT" sz="1600"/>
              <a:t>Gambero Rosso as</a:t>
            </a:r>
          </a:p>
          <a:p>
            <a:endParaRPr lang="it-IT" sz="1600"/>
          </a:p>
          <a:p>
            <a:r>
              <a:rPr lang="it-IT" sz="1800" b="1"/>
              <a:t>“ Winery of the Year</a:t>
            </a:r>
            <a:r>
              <a:rPr lang="it-IT" sz="1800" b="1">
                <a:ea typeface="Times New Roman" pitchFamily="-112" charset="0"/>
                <a:cs typeface="Times New Roman" pitchFamily="-112" charset="0"/>
              </a:rPr>
              <a:t> 2004”</a:t>
            </a:r>
          </a:p>
          <a:p>
            <a:endParaRPr lang="it-IT" sz="1600">
              <a:ea typeface="Times New Roman" pitchFamily="-112" charset="0"/>
              <a:cs typeface="Times New Roman" pitchFamily="-112" charset="0"/>
            </a:endParaRPr>
          </a:p>
          <a:p>
            <a:endParaRPr lang="it-IT" sz="1600">
              <a:ea typeface="Times New Roman" pitchFamily="-112" charset="0"/>
              <a:cs typeface="Times New Roman" pitchFamily="-112" charset="0"/>
            </a:endParaRPr>
          </a:p>
          <a:p>
            <a:r>
              <a:rPr lang="it-IT" sz="1600">
                <a:ea typeface="Times New Roman" pitchFamily="-112" charset="0"/>
                <a:cs typeface="Times New Roman" pitchFamily="-112" charset="0"/>
              </a:rPr>
              <a:t>n. 31  Ganimede vinificators </a:t>
            </a:r>
            <a:endParaRPr lang="it-IT" sz="160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3426" name="Picture 2" descr="\\SERVER\Ganimede server\FOTO\CASA 40 VCR\IMG_5493 MOD.jpg"/>
          <p:cNvPicPr>
            <a:picLocks noChangeAspect="1" noChangeArrowheads="1"/>
          </p:cNvPicPr>
          <p:nvPr/>
        </p:nvPicPr>
        <p:blipFill>
          <a:blip r:embed="rId2"/>
          <a:srcRect/>
          <a:stretch>
            <a:fillRect/>
          </a:stretch>
        </p:blipFill>
        <p:spPr bwMode="auto">
          <a:xfrm>
            <a:off x="1905000" y="1143000"/>
            <a:ext cx="3694113" cy="4800600"/>
          </a:xfrm>
          <a:prstGeom prst="rect">
            <a:avLst/>
          </a:prstGeom>
          <a:noFill/>
          <a:ln w="15875">
            <a:solidFill>
              <a:srgbClr val="000000"/>
            </a:solidFill>
            <a:miter lim="800000"/>
            <a:headEnd/>
            <a:tailEnd/>
          </a:ln>
        </p:spPr>
      </p:pic>
      <p:sp>
        <p:nvSpPr>
          <p:cNvPr id="175107" name="Rectangle 3"/>
          <p:cNvSpPr>
            <a:spLocks noChangeArrowheads="1"/>
          </p:cNvSpPr>
          <p:nvPr/>
        </p:nvSpPr>
        <p:spPr bwMode="auto">
          <a:xfrm>
            <a:off x="5791200" y="2971800"/>
            <a:ext cx="3200400" cy="12192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Viveros Coop. Rauscedo</a:t>
            </a:r>
          </a:p>
          <a:p>
            <a:pPr algn="ctr">
              <a:defRPr/>
            </a:pPr>
            <a:r>
              <a:rPr lang="it-IT" sz="1400" b="1" i="1">
                <a:effectLst>
                  <a:outerShdw blurRad="38100" dist="38100" dir="2700000" algn="tl">
                    <a:srgbClr val="DDDDDD"/>
                  </a:outerShdw>
                </a:effectLst>
                <a:latin typeface="Verdana" pitchFamily="-112" charset="0"/>
              </a:rPr>
              <a:t>CASA 40</a:t>
            </a:r>
          </a:p>
          <a:p>
            <a:pPr algn="ctr">
              <a:defRPr/>
            </a:pPr>
            <a:r>
              <a:rPr lang="it-IT" sz="1200" i="1">
                <a:effectLst>
                  <a:outerShdw blurRad="38100" dist="38100" dir="2700000" algn="tl">
                    <a:srgbClr val="DDDDDD"/>
                  </a:outerShdw>
                </a:effectLst>
                <a:latin typeface="Verdana" pitchFamily="-112" charset="0"/>
              </a:rPr>
              <a:t>Rauscedo PN (Friuli) – ITALIA</a:t>
            </a:r>
          </a:p>
          <a:p>
            <a:pPr algn="ctr">
              <a:defRPr/>
            </a:pPr>
            <a:r>
              <a:rPr lang="it-IT" sz="1400" b="1">
                <a:effectLst>
                  <a:outerShdw blurRad="38100" dist="38100" dir="2700000" algn="tl">
                    <a:srgbClr val="DDDDDD"/>
                  </a:outerShdw>
                </a:effectLst>
                <a:latin typeface="Verdana" pitchFamily="-112" charset="0"/>
              </a:rPr>
              <a:t>n. 4 – 250 lt.</a:t>
            </a:r>
          </a:p>
        </p:txBody>
      </p:sp>
      <p:sp>
        <p:nvSpPr>
          <p:cNvPr id="103428" name="Text Box 4"/>
          <p:cNvSpPr txBox="1">
            <a:spLocks noChangeArrowheads="1"/>
          </p:cNvSpPr>
          <p:nvPr/>
        </p:nvSpPr>
        <p:spPr bwMode="auto">
          <a:xfrm>
            <a:off x="1828800" y="441325"/>
            <a:ext cx="3810000" cy="402291"/>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dirty="0" err="1" smtClean="0">
                <a:latin typeface="Verdana" pitchFamily="-112" charset="0"/>
                <a:ea typeface="Arial" pitchFamily="-112" charset="0"/>
                <a:cs typeface="Arial" pitchFamily="-112" charset="0"/>
              </a:rPr>
              <a:t>Small</a:t>
            </a:r>
            <a:r>
              <a:rPr lang="it-IT" sz="2000" b="1" i="1" dirty="0" smtClean="0">
                <a:latin typeface="Verdana" pitchFamily="-112" charset="0"/>
                <a:ea typeface="Arial" pitchFamily="-112" charset="0"/>
                <a:cs typeface="Arial" pitchFamily="-112" charset="0"/>
              </a:rPr>
              <a:t> </a:t>
            </a:r>
            <a:r>
              <a:rPr lang="it-IT" sz="2000" b="1" i="1" dirty="0" err="1" smtClean="0">
                <a:latin typeface="Verdana" pitchFamily="-112" charset="0"/>
                <a:ea typeface="Arial" pitchFamily="-112" charset="0"/>
                <a:cs typeface="Arial" pitchFamily="-112" charset="0"/>
              </a:rPr>
              <a:t>capacities</a:t>
            </a:r>
            <a:endParaRPr lang="it-IT" sz="2000" b="1" i="1" dirty="0">
              <a:latin typeface="Verdana" pitchFamily="-112" charset="0"/>
              <a:ea typeface="Arial" pitchFamily="-112" charset="0"/>
              <a:cs typeface="Arial" pitchFamily="-112"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4450" name="Picture 2" descr="Higueruela 016"/>
          <p:cNvPicPr>
            <a:picLocks noChangeAspect="1" noChangeArrowheads="1"/>
          </p:cNvPicPr>
          <p:nvPr/>
        </p:nvPicPr>
        <p:blipFill>
          <a:blip r:embed="rId3"/>
          <a:srcRect b="9816"/>
          <a:stretch>
            <a:fillRect/>
          </a:stretch>
        </p:blipFill>
        <p:spPr bwMode="auto">
          <a:xfrm>
            <a:off x="914400" y="1066800"/>
            <a:ext cx="7162800" cy="4845050"/>
          </a:xfrm>
          <a:prstGeom prst="rect">
            <a:avLst/>
          </a:prstGeom>
          <a:noFill/>
          <a:ln w="19050">
            <a:solidFill>
              <a:srgbClr val="000000"/>
            </a:solidFill>
            <a:miter lim="800000"/>
            <a:headEnd/>
            <a:tailEnd/>
          </a:ln>
        </p:spPr>
      </p:pic>
      <p:sp>
        <p:nvSpPr>
          <p:cNvPr id="145411" name="Rectangle 3"/>
          <p:cNvSpPr>
            <a:spLocks noChangeArrowheads="1"/>
          </p:cNvSpPr>
          <p:nvPr/>
        </p:nvSpPr>
        <p:spPr bwMode="auto">
          <a:xfrm>
            <a:off x="914400" y="6096000"/>
            <a:ext cx="41910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Santa Quiteria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Higueruela Albacete (Castilla-La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n.11 of 165.000 lt..</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1066800" y="5867400"/>
            <a:ext cx="52578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La Virgen de las Vignas de Tomelloso</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(La Mancha) La mas grande Bodega de Europa</a:t>
            </a:r>
            <a:endParaRPr lang="es-ES_tradnl" sz="1600">
              <a:solidFill>
                <a:schemeClr val="tx1"/>
              </a:solidFill>
              <a:latin typeface="Verdana" pitchFamily="-112" charset="0"/>
            </a:endParaRPr>
          </a:p>
          <a:p>
            <a:pPr algn="ctr" eaLnBrk="1" hangingPunct="1">
              <a:defRPr/>
            </a:pPr>
            <a:r>
              <a:rPr lang="es-ES_tradnl" sz="1600">
                <a:solidFill>
                  <a:schemeClr val="tx1"/>
                </a:solidFill>
                <a:latin typeface="Verdana" pitchFamily="-112" charset="0"/>
              </a:rPr>
              <a:t> n.  18 of 200.000 lt.</a:t>
            </a:r>
            <a:endParaRPr lang="es-ES" sz="1600">
              <a:solidFill>
                <a:schemeClr val="tx1"/>
              </a:solidFill>
              <a:latin typeface="Verdana" pitchFamily="-112" charset="0"/>
            </a:endParaRPr>
          </a:p>
        </p:txBody>
      </p:sp>
      <p:pic>
        <p:nvPicPr>
          <p:cNvPr id="106499" name="Immagine 1"/>
          <p:cNvPicPr>
            <a:picLocks noChangeAspect="1"/>
          </p:cNvPicPr>
          <p:nvPr/>
        </p:nvPicPr>
        <p:blipFill>
          <a:blip r:embed="rId3"/>
          <a:srcRect/>
          <a:stretch>
            <a:fillRect/>
          </a:stretch>
        </p:blipFill>
        <p:spPr bwMode="auto">
          <a:xfrm>
            <a:off x="900113" y="1196975"/>
            <a:ext cx="6011862" cy="45085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8546" name="Picture 2" descr="\\Ganimede-xadnfn\documenti\Ganimede Server\FOTO E TESTI SPAGNA\FOTO\ISTALLAZIONI Ganimede\Foto scariche x email\Alpera.JPG"/>
          <p:cNvPicPr>
            <a:picLocks noChangeAspect="1" noChangeArrowheads="1"/>
          </p:cNvPicPr>
          <p:nvPr/>
        </p:nvPicPr>
        <p:blipFill>
          <a:blip r:embed="rId3"/>
          <a:srcRect/>
          <a:stretch>
            <a:fillRect/>
          </a:stretch>
        </p:blipFill>
        <p:spPr bwMode="auto">
          <a:xfrm>
            <a:off x="4486275" y="15875"/>
            <a:ext cx="4648200" cy="3484563"/>
          </a:xfrm>
          <a:prstGeom prst="rect">
            <a:avLst/>
          </a:prstGeom>
          <a:noFill/>
          <a:ln w="19050">
            <a:solidFill>
              <a:schemeClr val="tx1"/>
            </a:solidFill>
            <a:miter lim="800000"/>
            <a:headEnd/>
            <a:tailEnd/>
          </a:ln>
        </p:spPr>
      </p:pic>
      <p:pic>
        <p:nvPicPr>
          <p:cNvPr id="108547" name="Picture 3" descr="\\Ganimede-xadnfn\documenti\Ganimede Server\FOTO E TESTI SPAGNA\FOTO\ISTALLAZIONI Ganimede\Foto scariche x email\Fuensalida.JPG"/>
          <p:cNvPicPr>
            <a:picLocks noChangeAspect="1" noChangeArrowheads="1"/>
          </p:cNvPicPr>
          <p:nvPr/>
        </p:nvPicPr>
        <p:blipFill>
          <a:blip r:embed="rId4"/>
          <a:srcRect/>
          <a:stretch>
            <a:fillRect/>
          </a:stretch>
        </p:blipFill>
        <p:spPr bwMode="auto">
          <a:xfrm>
            <a:off x="19050" y="3543300"/>
            <a:ext cx="4419600" cy="3313113"/>
          </a:xfrm>
          <a:prstGeom prst="rect">
            <a:avLst/>
          </a:prstGeom>
          <a:noFill/>
          <a:ln w="19050">
            <a:solidFill>
              <a:schemeClr val="tx1"/>
            </a:solidFill>
            <a:miter lim="800000"/>
            <a:headEnd/>
            <a:tailEnd/>
          </a:ln>
        </p:spPr>
      </p:pic>
      <p:sp>
        <p:nvSpPr>
          <p:cNvPr id="149508" name="Rectangle 4"/>
          <p:cNvSpPr>
            <a:spLocks noChangeArrowheads="1"/>
          </p:cNvSpPr>
          <p:nvPr/>
        </p:nvSpPr>
        <p:spPr bwMode="auto">
          <a:xfrm>
            <a:off x="1143000" y="1066800"/>
            <a:ext cx="32766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Santa Cruz</a:t>
            </a:r>
            <a:r>
              <a:rPr lang="es-ES_tradnl" sz="1400" i="1">
                <a:solidFill>
                  <a:schemeClr val="tx1"/>
                </a:solidFill>
                <a:effectLst>
                  <a:outerShdw blurRad="38100" dist="38100" dir="2700000" algn="tl">
                    <a:srgbClr val="DDDDDD"/>
                  </a:outerShdw>
                </a:effectLst>
                <a:latin typeface="Verdana" pitchFamily="-112" charset="0"/>
              </a:rPr>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Alpera Albacete</a:t>
            </a:r>
            <a:r>
              <a:rPr lang="es-ES_tradnl" sz="1400" i="1">
                <a:solidFill>
                  <a:schemeClr val="tx1"/>
                </a:solidFill>
                <a:effectLst>
                  <a:outerShdw blurRad="38100" dist="38100" dir="2700000" algn="tl">
                    <a:srgbClr val="DDDDDD"/>
                  </a:outerShdw>
                </a:effectLst>
                <a:latin typeface="Verdana" pitchFamily="-112" charset="0"/>
              </a:rPr>
              <a:t> </a:t>
            </a:r>
            <a:r>
              <a:rPr lang="es-ES_tradnl" sz="1200" i="1">
                <a:solidFill>
                  <a:schemeClr val="tx1"/>
                </a:solidFill>
                <a:effectLst>
                  <a:outerShdw blurRad="38100" dist="38100" dir="2700000" algn="tl">
                    <a:srgbClr val="DDDDDD"/>
                  </a:outerShdw>
                </a:effectLst>
                <a:latin typeface="Verdana" pitchFamily="-112" charset="0"/>
              </a:rPr>
              <a:t> (Castilla- 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15 of 200.000 lt.</a:t>
            </a:r>
            <a:endParaRPr lang="es-ES" sz="1600">
              <a:solidFill>
                <a:schemeClr val="tx1"/>
              </a:solidFill>
              <a:latin typeface="Verdana" pitchFamily="-112" charset="0"/>
            </a:endParaRPr>
          </a:p>
        </p:txBody>
      </p:sp>
      <p:sp>
        <p:nvSpPr>
          <p:cNvPr id="149509" name="Rectangle 5"/>
          <p:cNvSpPr>
            <a:spLocks noChangeArrowheads="1"/>
          </p:cNvSpPr>
          <p:nvPr/>
        </p:nvSpPr>
        <p:spPr bwMode="auto">
          <a:xfrm>
            <a:off x="4648200" y="4572000"/>
            <a:ext cx="27432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Fuensalida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Toledo (Castilla-La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5 of 165.000 lt.</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0594" name="Picture 2" descr="\\Ganimede-xadnfn\documenti\Ganimede Server\FOTO E TESTI SPAGNA\FOTO\ISTALLAZIONI Ganimede\Foto scariche x email\Inagroga.JPG"/>
          <p:cNvPicPr>
            <a:picLocks noChangeAspect="1" noChangeArrowheads="1"/>
          </p:cNvPicPr>
          <p:nvPr/>
        </p:nvPicPr>
        <p:blipFill>
          <a:blip r:embed="rId3"/>
          <a:srcRect/>
          <a:stretch>
            <a:fillRect/>
          </a:stretch>
        </p:blipFill>
        <p:spPr bwMode="auto">
          <a:xfrm>
            <a:off x="4537075" y="19050"/>
            <a:ext cx="4616450" cy="3460750"/>
          </a:xfrm>
          <a:prstGeom prst="rect">
            <a:avLst/>
          </a:prstGeom>
          <a:noFill/>
          <a:ln w="19050">
            <a:solidFill>
              <a:schemeClr val="tx1"/>
            </a:solidFill>
            <a:miter lim="800000"/>
            <a:headEnd/>
            <a:tailEnd/>
          </a:ln>
        </p:spPr>
      </p:pic>
      <p:pic>
        <p:nvPicPr>
          <p:cNvPr id="110595" name="Picture 3" descr="\\Ganimede-xadnfn\documenti\Ganimede Server\FOTO E TESTI SPAGNA\FOTO\ISTALLAZIONI Ganimede\Foto scariche x email\Villamalea.JPG"/>
          <p:cNvPicPr>
            <a:picLocks noChangeAspect="1" noChangeArrowheads="1"/>
          </p:cNvPicPr>
          <p:nvPr/>
        </p:nvPicPr>
        <p:blipFill>
          <a:blip r:embed="rId4"/>
          <a:srcRect/>
          <a:stretch>
            <a:fillRect/>
          </a:stretch>
        </p:blipFill>
        <p:spPr bwMode="auto">
          <a:xfrm>
            <a:off x="19050" y="3495675"/>
            <a:ext cx="4495800" cy="3370263"/>
          </a:xfrm>
          <a:prstGeom prst="rect">
            <a:avLst/>
          </a:prstGeom>
          <a:noFill/>
          <a:ln w="19050">
            <a:solidFill>
              <a:schemeClr val="tx1"/>
            </a:solidFill>
            <a:miter lim="800000"/>
            <a:headEnd/>
            <a:tailEnd/>
          </a:ln>
        </p:spPr>
      </p:pic>
      <p:sp>
        <p:nvSpPr>
          <p:cNvPr id="151556" name="Rectangle 4"/>
          <p:cNvSpPr>
            <a:spLocks noChangeArrowheads="1"/>
          </p:cNvSpPr>
          <p:nvPr/>
        </p:nvSpPr>
        <p:spPr bwMode="auto">
          <a:xfrm>
            <a:off x="4648200" y="49530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San Antonio Abad</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Villamalea Albacete(La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n.4 of 165.000 lt.</a:t>
            </a:r>
            <a:endParaRPr lang="es-ES" sz="1600">
              <a:solidFill>
                <a:schemeClr val="tx1"/>
              </a:solidFill>
              <a:latin typeface="Verdana" pitchFamily="-112" charset="0"/>
            </a:endParaRPr>
          </a:p>
        </p:txBody>
      </p:sp>
      <p:sp>
        <p:nvSpPr>
          <p:cNvPr id="151557" name="Rectangle 5"/>
          <p:cNvSpPr>
            <a:spLocks noChangeArrowheads="1"/>
          </p:cNvSpPr>
          <p:nvPr/>
        </p:nvSpPr>
        <p:spPr bwMode="auto">
          <a:xfrm>
            <a:off x="1447800" y="1143000"/>
            <a:ext cx="2752725"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Inagroga S.A.T. 2485</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Los Santos de Maimona (Badajoz)</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n.6 of 100.000 lt.</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0162" name="Rectangle 2"/>
          <p:cNvSpPr>
            <a:spLocks noChangeArrowheads="1"/>
          </p:cNvSpPr>
          <p:nvPr/>
        </p:nvSpPr>
        <p:spPr bwMode="auto">
          <a:xfrm>
            <a:off x="914400" y="5791200"/>
            <a:ext cx="55626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Bodegas Stratvs</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La Geria- Lanzarote – Islas Canarias – ESPANA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n.3 – 1.500 Lt.; n.1 – 3.000 Lt.; n.5 – 11.000 Lt.; n.18 – 15.000 Lt.</a:t>
            </a:r>
            <a:endParaRPr lang="es-ES" sz="1600">
              <a:solidFill>
                <a:schemeClr val="tx1"/>
              </a:solidFill>
              <a:latin typeface="Verdana" pitchFamily="-112" charset="0"/>
            </a:endParaRPr>
          </a:p>
        </p:txBody>
      </p:sp>
      <p:pic>
        <p:nvPicPr>
          <p:cNvPr id="112643" name="Picture 4" descr="C:\Documents and Settings\Utente\Desktop\Interior bodega.jpg"/>
          <p:cNvPicPr>
            <a:picLocks noChangeAspect="1" noChangeArrowheads="1"/>
          </p:cNvPicPr>
          <p:nvPr/>
        </p:nvPicPr>
        <p:blipFill>
          <a:blip r:embed="rId3"/>
          <a:srcRect/>
          <a:stretch>
            <a:fillRect/>
          </a:stretch>
        </p:blipFill>
        <p:spPr bwMode="auto">
          <a:xfrm>
            <a:off x="762000" y="1262063"/>
            <a:ext cx="6172200" cy="4260850"/>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2.Extraction.</a:t>
            </a:r>
          </a:p>
        </p:txBody>
      </p:sp>
      <p:sp>
        <p:nvSpPr>
          <p:cNvPr id="24579" name="Text Box 2"/>
          <p:cNvSpPr txBox="1">
            <a:spLocks noChangeArrowheads="1"/>
          </p:cNvSpPr>
          <p:nvPr/>
        </p:nvSpPr>
        <p:spPr bwMode="auto">
          <a:xfrm>
            <a:off x="533400" y="1447800"/>
            <a:ext cx="5562600" cy="325438"/>
          </a:xfrm>
          <a:prstGeom prst="rect">
            <a:avLst/>
          </a:prstGeom>
          <a:noFill/>
          <a:ln w="9525">
            <a:noFill/>
            <a:miter lim="800000"/>
            <a:headEnd/>
            <a:tailEnd/>
          </a:ln>
        </p:spPr>
        <p:txBody>
          <a:bodyPr lIns="90000" tIns="46800" rIns="90000" bIns="46800">
            <a:prstTxWarp prst="textNoShape">
              <a:avLst/>
            </a:prstTxWarp>
            <a:spAutoFit/>
          </a:bodyPr>
          <a:lstStyle/>
          <a:p>
            <a:pPr>
              <a:lnSpc>
                <a:spcPct val="50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WHERE DOES EXTRACTION TAKE PLACE?</a:t>
            </a:r>
          </a:p>
        </p:txBody>
      </p:sp>
      <p:pic>
        <p:nvPicPr>
          <p:cNvPr id="24580" name="Picture 3"/>
          <p:cNvPicPr>
            <a:picLocks noChangeAspect="1" noChangeArrowheads="1"/>
          </p:cNvPicPr>
          <p:nvPr/>
        </p:nvPicPr>
        <p:blipFill>
          <a:blip r:embed="rId4"/>
          <a:srcRect/>
          <a:stretch>
            <a:fillRect/>
          </a:stretch>
        </p:blipFill>
        <p:spPr bwMode="auto">
          <a:xfrm>
            <a:off x="1981200" y="2209800"/>
            <a:ext cx="3594100" cy="3832225"/>
          </a:xfrm>
          <a:prstGeom prst="rect">
            <a:avLst/>
          </a:prstGeom>
          <a:noFill/>
          <a:ln w="9525">
            <a:noFill/>
            <a:miter lim="800000"/>
            <a:headEnd/>
            <a:tailEnd/>
          </a:ln>
        </p:spPr>
      </p:pic>
      <p:sp>
        <p:nvSpPr>
          <p:cNvPr id="24581" name="Line 4"/>
          <p:cNvSpPr>
            <a:spLocks noChangeShapeType="1"/>
          </p:cNvSpPr>
          <p:nvPr/>
        </p:nvSpPr>
        <p:spPr bwMode="auto">
          <a:xfrm flipH="1">
            <a:off x="598488" y="2895600"/>
            <a:ext cx="1851025" cy="1588"/>
          </a:xfrm>
          <a:prstGeom prst="line">
            <a:avLst/>
          </a:prstGeom>
          <a:noFill/>
          <a:ln w="15840">
            <a:solidFill>
              <a:srgbClr val="000000"/>
            </a:solidFill>
            <a:round/>
            <a:headEnd/>
            <a:tailEnd/>
          </a:ln>
        </p:spPr>
        <p:txBody>
          <a:bodyPr>
            <a:prstTxWarp prst="textNoShape">
              <a:avLst/>
            </a:prstTxWarp>
          </a:bodyPr>
          <a:lstStyle/>
          <a:p>
            <a:endParaRPr lang="it-IT"/>
          </a:p>
        </p:txBody>
      </p:sp>
      <p:sp>
        <p:nvSpPr>
          <p:cNvPr id="24582" name="Text Box 5"/>
          <p:cNvSpPr txBox="1">
            <a:spLocks noChangeArrowheads="1"/>
          </p:cNvSpPr>
          <p:nvPr/>
        </p:nvSpPr>
        <p:spPr bwMode="auto">
          <a:xfrm>
            <a:off x="533400" y="2673350"/>
            <a:ext cx="1735138" cy="1673225"/>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6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chemeClr val="tx1"/>
                </a:solidFill>
                <a:latin typeface="Verdana" pitchFamily="-112" charset="0"/>
              </a:rPr>
              <a:t>SKINS</a:t>
            </a:r>
          </a:p>
          <a:p>
            <a:pPr>
              <a:lnSpc>
                <a:spcPct val="99000"/>
              </a:lnSpc>
              <a:spcBef>
                <a:spcPts val="6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chemeClr val="tx1"/>
                </a:solidFill>
                <a:latin typeface="Verdana" pitchFamily="-112" charset="0"/>
              </a:rPr>
              <a:t>5-7 percent of crushed grapes</a:t>
            </a:r>
          </a:p>
          <a:p>
            <a:pPr>
              <a:lnSpc>
                <a:spcPct val="99000"/>
              </a:lnSpc>
              <a:spcBef>
                <a:spcPts val="6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Supple tannins</a:t>
            </a:r>
          </a:p>
          <a:p>
            <a:pPr>
              <a:lnSpc>
                <a:spcPct val="99000"/>
              </a:lnSpc>
              <a:spcBef>
                <a:spcPts val="6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Pigments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Aromas (or their precursors)</a:t>
            </a:r>
          </a:p>
        </p:txBody>
      </p:sp>
      <p:sp>
        <p:nvSpPr>
          <p:cNvPr id="24583" name="Line 6"/>
          <p:cNvSpPr>
            <a:spLocks noChangeShapeType="1"/>
          </p:cNvSpPr>
          <p:nvPr/>
        </p:nvSpPr>
        <p:spPr bwMode="auto">
          <a:xfrm flipH="1">
            <a:off x="598488" y="4654550"/>
            <a:ext cx="2841625" cy="1588"/>
          </a:xfrm>
          <a:prstGeom prst="line">
            <a:avLst/>
          </a:prstGeom>
          <a:noFill/>
          <a:ln w="15840">
            <a:solidFill>
              <a:srgbClr val="000000"/>
            </a:solidFill>
            <a:round/>
            <a:headEnd/>
            <a:tailEnd/>
          </a:ln>
        </p:spPr>
        <p:txBody>
          <a:bodyPr>
            <a:prstTxWarp prst="textNoShape">
              <a:avLst/>
            </a:prstTxWarp>
          </a:bodyPr>
          <a:lstStyle/>
          <a:p>
            <a:endParaRPr lang="it-IT"/>
          </a:p>
        </p:txBody>
      </p:sp>
      <p:sp>
        <p:nvSpPr>
          <p:cNvPr id="24584" name="Text Box 7"/>
          <p:cNvSpPr txBox="1">
            <a:spLocks noChangeArrowheads="1"/>
          </p:cNvSpPr>
          <p:nvPr/>
        </p:nvSpPr>
        <p:spPr bwMode="auto">
          <a:xfrm>
            <a:off x="527050" y="4432300"/>
            <a:ext cx="1735138" cy="1428750"/>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spcBef>
                <a:spcPts val="6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chemeClr val="tx1"/>
                </a:solidFill>
                <a:latin typeface="Verdana" pitchFamily="-112" charset="0"/>
              </a:rPr>
              <a:t>SEEDS 3-5 percent of crushed grapes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latin typeface="Verdana" pitchFamily="-112" charset="0"/>
              </a:rPr>
              <a:t>Tannins often unripe and therefore aggressive</a:t>
            </a:r>
          </a:p>
        </p:txBody>
      </p:sp>
      <p:sp>
        <p:nvSpPr>
          <p:cNvPr id="24585" name="Rectangle 8"/>
          <p:cNvSpPr>
            <a:spLocks noGrp="1" noChangeArrowheads="1"/>
          </p:cNvSpPr>
          <p:nvPr>
            <p:ph type="title"/>
          </p:nvPr>
        </p:nvSpPr>
        <p:spPr>
          <a:xfrm>
            <a:off x="6335713" y="1084263"/>
            <a:ext cx="2514600" cy="4945062"/>
          </a:xfrm>
        </p:spPr>
        <p:txBody>
          <a:bodyPr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latin typeface="Verdana" pitchFamily="-112" charset="0"/>
              </a:rPr>
              <a:t>While it is true that a good wine is started in the vineyard, it is equally true that extraction carried out in the winery must pay respect to the grapes produced through proper growing. </a:t>
            </a:r>
            <a:br>
              <a:rPr lang="en-GB" sz="1200">
                <a:latin typeface="Verdana" pitchFamily="-112" charset="0"/>
              </a:rPr>
            </a:br>
            <a:r>
              <a:rPr lang="en-GB" sz="1200">
                <a:latin typeface="Verdana" pitchFamily="-112" charset="0"/>
              </a:rPr>
              <a:t/>
            </a:r>
            <a:br>
              <a:rPr lang="en-GB" sz="1200">
                <a:latin typeface="Verdana" pitchFamily="-112" charset="0"/>
              </a:rPr>
            </a:br>
            <a:r>
              <a:rPr lang="en-GB" sz="1200">
                <a:latin typeface="Verdana" pitchFamily="-112" charset="0"/>
              </a:rPr>
              <a:t>The solid elements in the must, accounting for about 10 percent (dry marc), are the seeds (3 to 5 percent) and the skins (5 to 7 percent). </a:t>
            </a:r>
            <a:br>
              <a:rPr lang="en-GB" sz="1200">
                <a:latin typeface="Verdana" pitchFamily="-112" charset="0"/>
              </a:rPr>
            </a:br>
            <a:r>
              <a:rPr lang="en-GB" sz="1200">
                <a:latin typeface="Verdana" pitchFamily="-112" charset="0"/>
              </a:rPr>
              <a:t/>
            </a:r>
            <a:br>
              <a:rPr lang="en-GB" sz="1200">
                <a:latin typeface="Verdana" pitchFamily="-112" charset="0"/>
              </a:rPr>
            </a:br>
            <a:r>
              <a:rPr lang="en-GB" sz="1200">
                <a:solidFill>
                  <a:srgbClr val="808080"/>
                </a:solidFill>
                <a:latin typeface="Verdana" pitchFamily="-112" charset="0"/>
                <a:ea typeface="Verdana" pitchFamily="-112" charset="0"/>
                <a:cs typeface="Verdana" pitchFamily="-112" charset="0"/>
              </a:rPr>
              <a:t>The part of skins (a source of sweet and smooth tannins) is not that much greater than the part of seeds (usually, a source of bitter and rough tannins).</a:t>
            </a:r>
            <a:r>
              <a:rPr lang="en-GB" sz="1200">
                <a:latin typeface="Verdana" pitchFamily="-112" charset="0"/>
              </a:rPr>
              <a:t> </a:t>
            </a:r>
            <a:br>
              <a:rPr lang="en-GB" sz="1200">
                <a:latin typeface="Verdana" pitchFamily="-112" charset="0"/>
              </a:rPr>
            </a:br>
            <a:r>
              <a:rPr lang="en-GB" sz="1200">
                <a:latin typeface="Verdana" pitchFamily="-112" charset="0"/>
              </a:rPr>
              <a:t/>
            </a:r>
            <a:br>
              <a:rPr lang="en-GB" sz="1200">
                <a:latin typeface="Verdana" pitchFamily="-112" charset="0"/>
              </a:rPr>
            </a:br>
            <a:r>
              <a:rPr lang="en-GB" sz="1200">
                <a:latin typeface="Verdana" pitchFamily="-112" charset="0"/>
              </a:rPr>
              <a:t>The skins, beside noble tannins, also contain colouring substances and aromas (or their precursors)</a:t>
            </a:r>
          </a:p>
        </p:txBody>
      </p:sp>
      <p:sp>
        <p:nvSpPr>
          <p:cNvPr id="24586" name="Text Box 9"/>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BBEE1FD-6DCC-B842-8AF7-4D5F1C6C65F7}"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5085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 sz="1600" b="1" i="1" dirty="0">
                <a:latin typeface="Arial" pitchFamily="-112" charset="0"/>
                <a:ea typeface="Arial" pitchFamily="-112" charset="0"/>
                <a:cs typeface="Arial" pitchFamily="-112" charset="0"/>
              </a:rPr>
              <a:t>Coop. Agr. Reguengos Monsaraz (CARMIM) Reguengos de Monsaraz </a:t>
            </a:r>
            <a:endParaRPr lang="es-ES_tradnl" sz="16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b="1" i="1" dirty="0">
                <a:effectLst>
                  <a:outerShdw blurRad="38100" dist="38100" dir="2700000" algn="tl">
                    <a:srgbClr val="DDDDDD"/>
                  </a:outerShdw>
                </a:effectLst>
                <a:latin typeface="Arial" pitchFamily="-112" charset="0"/>
                <a:ea typeface="Arial" pitchFamily="-112" charset="0"/>
                <a:cs typeface="Arial" pitchFamily="-112" charset="0"/>
              </a:rPr>
              <a:t>Portugal</a:t>
            </a:r>
          </a:p>
          <a:p>
            <a:pPr algn="ctr" eaLnBrk="1" hangingPunct="1">
              <a:buFontTx/>
              <a:buAutoNum type="arabicPlain" startAt="2008"/>
              <a:defRPr/>
            </a:pP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n</a:t>
            </a:r>
            <a:r>
              <a:rPr lang="es-ES_tradnl" sz="1400" i="1" dirty="0">
                <a:effectLst>
                  <a:outerShdw blurRad="38100" dist="38100" dir="2700000" algn="tl">
                    <a:srgbClr val="DDDDDD"/>
                  </a:outerShdw>
                </a:effectLst>
                <a:latin typeface="Verdana" pitchFamily="-112" charset="0"/>
              </a:rPr>
              <a:t>. 1 </a:t>
            </a:r>
            <a:r>
              <a:rPr lang="es-ES_tradnl" sz="1400" i="1" dirty="0" err="1">
                <a:effectLst>
                  <a:outerShdw blurRad="38100" dist="38100" dir="2700000" algn="tl">
                    <a:srgbClr val="DDDDDD"/>
                  </a:outerShdw>
                </a:effectLst>
                <a:latin typeface="Verdana" pitchFamily="-112" charset="0"/>
              </a:rPr>
              <a:t>Ganimede</a:t>
            </a: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of</a:t>
            </a:r>
            <a:r>
              <a:rPr lang="es-ES_tradnl" sz="1400" i="1" dirty="0">
                <a:effectLst>
                  <a:outerShdw blurRad="38100" dist="38100" dir="2700000" algn="tl">
                    <a:srgbClr val="DDDDDD"/>
                  </a:outerShdw>
                </a:effectLst>
                <a:latin typeface="Verdana" pitchFamily="-112" charset="0"/>
              </a:rPr>
              <a:t> 90.000 </a:t>
            </a:r>
            <a:r>
              <a:rPr lang="es-ES_tradnl" sz="1400" i="1" dirty="0" err="1">
                <a:effectLst>
                  <a:outerShdw blurRad="38100" dist="38100" dir="2700000" algn="tl">
                    <a:srgbClr val="DDDDDD"/>
                  </a:outerShdw>
                </a:effectLst>
                <a:latin typeface="Verdana" pitchFamily="-112" charset="0"/>
              </a:rPr>
              <a:t>lt</a:t>
            </a:r>
            <a:endParaRPr lang="es-ES_tradnl" sz="1400" i="1" dirty="0">
              <a:effectLst>
                <a:outerShdw blurRad="38100" dist="38100" dir="2700000" algn="tl">
                  <a:srgbClr val="DDDDDD"/>
                </a:outerShdw>
              </a:effectLst>
              <a:latin typeface="Verdana" pitchFamily="-112" charset="0"/>
            </a:endParaRPr>
          </a:p>
          <a:p>
            <a:pPr algn="ctr" eaLnBrk="1" hangingPunct="1">
              <a:defRPr/>
            </a:pPr>
            <a:r>
              <a:rPr lang="es-ES_tradnl" sz="1400" i="1" dirty="0">
                <a:effectLst>
                  <a:outerShdw blurRad="38100" dist="38100" dir="2700000" algn="tl">
                    <a:srgbClr val="DDDDDD"/>
                  </a:outerShdw>
                </a:effectLst>
                <a:latin typeface="Verdana" pitchFamily="-112" charset="0"/>
              </a:rPr>
              <a:t>2010  </a:t>
            </a:r>
            <a:r>
              <a:rPr lang="es-ES_tradnl" sz="1400" i="1" dirty="0" err="1">
                <a:effectLst>
                  <a:outerShdw blurRad="38100" dist="38100" dir="2700000" algn="tl">
                    <a:srgbClr val="DDDDDD"/>
                  </a:outerShdw>
                </a:effectLst>
                <a:latin typeface="Verdana" pitchFamily="-112" charset="0"/>
              </a:rPr>
              <a:t>n</a:t>
            </a:r>
            <a:r>
              <a:rPr lang="es-ES_tradnl" sz="1400" i="1" dirty="0">
                <a:effectLst>
                  <a:outerShdw blurRad="38100" dist="38100" dir="2700000" algn="tl">
                    <a:srgbClr val="DDDDDD"/>
                  </a:outerShdw>
                </a:effectLst>
                <a:latin typeface="Verdana" pitchFamily="-112" charset="0"/>
              </a:rPr>
              <a:t>.  5 </a:t>
            </a:r>
            <a:r>
              <a:rPr lang="es-ES_tradnl" sz="1400" i="1" dirty="0" err="1">
                <a:effectLst>
                  <a:outerShdw blurRad="38100" dist="38100" dir="2700000" algn="tl">
                    <a:srgbClr val="DDDDDD"/>
                  </a:outerShdw>
                </a:effectLst>
                <a:latin typeface="Verdana" pitchFamily="-112" charset="0"/>
              </a:rPr>
              <a:t>Ganimede</a:t>
            </a: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of</a:t>
            </a:r>
            <a:r>
              <a:rPr lang="es-ES_tradnl" sz="1400" i="1" dirty="0">
                <a:effectLst>
                  <a:outerShdw blurRad="38100" dist="38100" dir="2700000" algn="tl">
                    <a:srgbClr val="DDDDDD"/>
                  </a:outerShdw>
                </a:effectLst>
                <a:latin typeface="Verdana" pitchFamily="-112" charset="0"/>
              </a:rPr>
              <a:t> 150.000 </a:t>
            </a:r>
            <a:r>
              <a:rPr lang="es-ES_tradnl" sz="1400" i="1" dirty="0" err="1">
                <a:effectLst>
                  <a:outerShdw blurRad="38100" dist="38100" dir="2700000" algn="tl">
                    <a:srgbClr val="DDDDDD"/>
                  </a:outerShdw>
                </a:effectLst>
                <a:latin typeface="Verdana" pitchFamily="-112" charset="0"/>
              </a:rPr>
              <a:t>lt</a:t>
            </a:r>
            <a:r>
              <a:rPr lang="es-ES_tradnl" sz="1400" i="1" dirty="0">
                <a:effectLst>
                  <a:outerShdw blurRad="38100" dist="38100" dir="2700000" algn="tl">
                    <a:srgbClr val="DDDDDD"/>
                  </a:outerShdw>
                </a:effectLst>
                <a:latin typeface="Verdana" pitchFamily="-112" charset="0"/>
              </a:rPr>
              <a:t>.</a:t>
            </a:r>
            <a:endParaRPr lang="es-ES" sz="1800" dirty="0">
              <a:latin typeface="Verdana" pitchFamily="-112" charset="0"/>
            </a:endParaRPr>
          </a:p>
        </p:txBody>
      </p:sp>
      <p:sp>
        <p:nvSpPr>
          <p:cNvPr id="151557" name="Rectangle 5"/>
          <p:cNvSpPr>
            <a:spLocks noChangeArrowheads="1"/>
          </p:cNvSpPr>
          <p:nvPr/>
        </p:nvSpPr>
        <p:spPr bwMode="auto">
          <a:xfrm>
            <a:off x="395288" y="5526088"/>
            <a:ext cx="38052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it-IT" sz="1600" b="1" i="1">
                <a:latin typeface="Arial" pitchFamily="-112" charset="0"/>
                <a:ea typeface="Arial" pitchFamily="-112" charset="0"/>
                <a:cs typeface="Arial" pitchFamily="-112" charset="0"/>
              </a:rPr>
              <a:t>Casa Agricola </a:t>
            </a:r>
          </a:p>
          <a:p>
            <a:pPr algn="ctr" eaLnBrk="1" hangingPunct="1">
              <a:defRPr/>
            </a:pPr>
            <a:r>
              <a:rPr lang="it-IT" sz="1600" b="1" i="1">
                <a:latin typeface="Arial" pitchFamily="-112" charset="0"/>
                <a:ea typeface="Arial" pitchFamily="-112" charset="0"/>
                <a:cs typeface="Arial" pitchFamily="-112" charset="0"/>
              </a:rPr>
              <a:t>Ermelinda Freitas      Palmela </a:t>
            </a:r>
            <a:r>
              <a:rPr lang="it-IT" sz="16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i="1">
                <a:effectLst>
                  <a:outerShdw blurRad="38100" dist="38100" dir="2700000" algn="tl">
                    <a:srgbClr val="DDDDDD"/>
                  </a:outerShdw>
                </a:effectLst>
                <a:latin typeface="Verdana" pitchFamily="-112" charset="0"/>
              </a:rPr>
              <a:t>2003 n. 2 Ganimede of 25.000 lt</a:t>
            </a:r>
          </a:p>
          <a:p>
            <a:pPr algn="ctr" eaLnBrk="1" hangingPunct="1">
              <a:defRPr/>
            </a:pPr>
            <a:r>
              <a:rPr lang="es-ES_tradnl" sz="1600" i="1">
                <a:effectLst>
                  <a:outerShdw blurRad="38100" dist="38100" dir="2700000" algn="tl">
                    <a:srgbClr val="DDDDDD"/>
                  </a:outerShdw>
                </a:effectLst>
                <a:latin typeface="Verdana" pitchFamily="-112" charset="0"/>
              </a:rPr>
              <a:t>2008 n. 14 Ganimede of 60.000 lt</a:t>
            </a:r>
            <a:endParaRPr lang="es-ES" sz="1600">
              <a:latin typeface="Verdana" pitchFamily="-112" charset="0"/>
            </a:endParaRPr>
          </a:p>
        </p:txBody>
      </p:sp>
      <p:pic>
        <p:nvPicPr>
          <p:cNvPr id="114692" name="Immagine 1"/>
          <p:cNvPicPr>
            <a:picLocks noChangeAspect="1"/>
          </p:cNvPicPr>
          <p:nvPr/>
        </p:nvPicPr>
        <p:blipFill>
          <a:blip r:embed="rId3"/>
          <a:srcRect/>
          <a:stretch>
            <a:fillRect/>
          </a:stretch>
        </p:blipFill>
        <p:spPr bwMode="auto">
          <a:xfrm>
            <a:off x="4859338" y="1268413"/>
            <a:ext cx="4129087" cy="3097212"/>
          </a:xfrm>
          <a:prstGeom prst="rect">
            <a:avLst/>
          </a:prstGeom>
          <a:noFill/>
          <a:ln w="9525">
            <a:noFill/>
            <a:miter lim="800000"/>
            <a:headEnd/>
            <a:tailEnd/>
          </a:ln>
        </p:spPr>
      </p:pic>
      <p:pic>
        <p:nvPicPr>
          <p:cNvPr id="114693" name="Immagine 2"/>
          <p:cNvPicPr>
            <a:picLocks noChangeAspect="1"/>
          </p:cNvPicPr>
          <p:nvPr/>
        </p:nvPicPr>
        <p:blipFill>
          <a:blip r:embed="rId4"/>
          <a:srcRect/>
          <a:stretch>
            <a:fillRect/>
          </a:stretch>
        </p:blipFill>
        <p:spPr bwMode="auto">
          <a:xfrm>
            <a:off x="965200" y="947738"/>
            <a:ext cx="3319463" cy="442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 sz="1800" b="1" i="1" dirty="0">
                <a:latin typeface="Arial" pitchFamily="-112" charset="0"/>
                <a:ea typeface="Arial" pitchFamily="-112" charset="0"/>
                <a:cs typeface="Arial" pitchFamily="-112" charset="0"/>
              </a:rPr>
              <a:t>Adega Cooperativa</a:t>
            </a:r>
          </a:p>
          <a:p>
            <a:pPr algn="ctr" eaLnBrk="1" hangingPunct="1">
              <a:defRPr/>
            </a:pPr>
            <a:r>
              <a:rPr lang="es-ES" sz="1800" b="1" i="1" dirty="0">
                <a:latin typeface="Arial" pitchFamily="-112" charset="0"/>
                <a:ea typeface="Arial" pitchFamily="-112" charset="0"/>
                <a:cs typeface="Arial" pitchFamily="-112" charset="0"/>
              </a:rPr>
              <a:t>de REDONDO </a:t>
            </a:r>
            <a:endParaRPr lang="es-ES_tradnl" sz="18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800" b="1" i="1" dirty="0">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dirty="0">
              <a:effectLst>
                <a:outerShdw blurRad="38100" dist="38100" dir="2700000" algn="tl">
                  <a:srgbClr val="DDDDDD"/>
                </a:outerShdw>
              </a:effectLst>
              <a:latin typeface="Verdana" pitchFamily="-112" charset="0"/>
            </a:endParaRPr>
          </a:p>
          <a:p>
            <a:pPr algn="ctr" eaLnBrk="1" hangingPunct="1">
              <a:buFontTx/>
              <a:buAutoNum type="arabicPlain" startAt="2010"/>
              <a:defRPr/>
            </a:pP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n</a:t>
            </a:r>
            <a:r>
              <a:rPr lang="es-ES_tradnl" sz="1400" i="1" dirty="0">
                <a:effectLst>
                  <a:outerShdw blurRad="38100" dist="38100" dir="2700000" algn="tl">
                    <a:srgbClr val="DDDDDD"/>
                  </a:outerShdw>
                </a:effectLst>
                <a:latin typeface="Verdana" pitchFamily="-112" charset="0"/>
              </a:rPr>
              <a:t>.  1  </a:t>
            </a:r>
            <a:r>
              <a:rPr lang="es-ES_tradnl" sz="1400" i="1" dirty="0" err="1">
                <a:effectLst>
                  <a:outerShdw blurRad="38100" dist="38100" dir="2700000" algn="tl">
                    <a:srgbClr val="DDDDDD"/>
                  </a:outerShdw>
                </a:effectLst>
                <a:latin typeface="Verdana" pitchFamily="-112" charset="0"/>
              </a:rPr>
              <a:t>Ganimede</a:t>
            </a: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of</a:t>
            </a:r>
            <a:r>
              <a:rPr lang="es-ES_tradnl" sz="1400" i="1" dirty="0">
                <a:effectLst>
                  <a:outerShdw blurRad="38100" dist="38100" dir="2700000" algn="tl">
                    <a:srgbClr val="DDDDDD"/>
                  </a:outerShdw>
                </a:effectLst>
                <a:latin typeface="Verdana" pitchFamily="-112" charset="0"/>
              </a:rPr>
              <a:t> 150.000 </a:t>
            </a:r>
            <a:r>
              <a:rPr lang="es-ES_tradnl" sz="1400" i="1" dirty="0" err="1">
                <a:effectLst>
                  <a:outerShdw blurRad="38100" dist="38100" dir="2700000" algn="tl">
                    <a:srgbClr val="DDDDDD"/>
                  </a:outerShdw>
                </a:effectLst>
                <a:latin typeface="Verdana" pitchFamily="-112" charset="0"/>
              </a:rPr>
              <a:t>lt</a:t>
            </a:r>
            <a:r>
              <a:rPr lang="es-ES_tradnl" sz="1400" i="1" dirty="0">
                <a:effectLst>
                  <a:outerShdw blurRad="38100" dist="38100" dir="2700000" algn="tl">
                    <a:srgbClr val="DDDDDD"/>
                  </a:outerShdw>
                </a:effectLst>
                <a:latin typeface="Verdana" pitchFamily="-112" charset="0"/>
              </a:rPr>
              <a:t>.</a:t>
            </a:r>
          </a:p>
          <a:p>
            <a:pPr algn="ctr" eaLnBrk="1" hangingPunct="1">
              <a:buFontTx/>
              <a:buAutoNum type="arabicPlain" startAt="2010"/>
              <a:defRPr/>
            </a:pP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n</a:t>
            </a:r>
            <a:r>
              <a:rPr lang="es-ES_tradnl" sz="1400" i="1" dirty="0">
                <a:effectLst>
                  <a:outerShdw blurRad="38100" dist="38100" dir="2700000" algn="tl">
                    <a:srgbClr val="DDDDDD"/>
                  </a:outerShdw>
                </a:effectLst>
                <a:latin typeface="Verdana" pitchFamily="-112" charset="0"/>
              </a:rPr>
              <a:t>. 9 </a:t>
            </a:r>
            <a:r>
              <a:rPr lang="es-ES_tradnl" sz="1400" i="1" dirty="0" err="1">
                <a:effectLst>
                  <a:outerShdw blurRad="38100" dist="38100" dir="2700000" algn="tl">
                    <a:srgbClr val="DDDDDD"/>
                  </a:outerShdw>
                </a:effectLst>
                <a:latin typeface="Verdana" pitchFamily="-112" charset="0"/>
              </a:rPr>
              <a:t>Ganimede</a:t>
            </a: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of</a:t>
            </a:r>
            <a:r>
              <a:rPr lang="es-ES_tradnl" sz="1400" i="1" dirty="0">
                <a:effectLst>
                  <a:outerShdw blurRad="38100" dist="38100" dir="2700000" algn="tl">
                    <a:srgbClr val="DDDDDD"/>
                  </a:outerShdw>
                </a:effectLst>
                <a:latin typeface="Verdana" pitchFamily="-112" charset="0"/>
              </a:rPr>
              <a:t> 150.000 </a:t>
            </a:r>
            <a:r>
              <a:rPr lang="es-ES_tradnl" sz="1400" i="1" dirty="0" err="1">
                <a:effectLst>
                  <a:outerShdw blurRad="38100" dist="38100" dir="2700000" algn="tl">
                    <a:srgbClr val="DDDDDD"/>
                  </a:outerShdw>
                </a:effectLst>
                <a:latin typeface="Verdana" pitchFamily="-112" charset="0"/>
              </a:rPr>
              <a:t>lt</a:t>
            </a:r>
            <a:r>
              <a:rPr lang="es-ES_tradnl" sz="1400" i="1" dirty="0">
                <a:effectLst>
                  <a:outerShdw blurRad="38100" dist="38100" dir="2700000" algn="tl">
                    <a:srgbClr val="DDDDDD"/>
                  </a:outerShdw>
                </a:effectLst>
                <a:latin typeface="Verdana" pitchFamily="-112" charset="0"/>
              </a:rPr>
              <a:t>.</a:t>
            </a:r>
            <a:endParaRPr lang="es-ES" sz="1800" dirty="0">
              <a:latin typeface="Verdana" pitchFamily="-112" charset="0"/>
            </a:endParaRPr>
          </a:p>
        </p:txBody>
      </p:sp>
      <p:sp>
        <p:nvSpPr>
          <p:cNvPr id="151557" name="Rectangle 5"/>
          <p:cNvSpPr>
            <a:spLocks noChangeArrowheads="1"/>
          </p:cNvSpPr>
          <p:nvPr/>
        </p:nvSpPr>
        <p:spPr bwMode="auto">
          <a:xfrm>
            <a:off x="395288" y="5381625"/>
            <a:ext cx="38052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endParaRPr lang="it-IT" sz="1600" b="1" i="1">
              <a:latin typeface="Arial" pitchFamily="-112" charset="0"/>
              <a:ea typeface="Arial" pitchFamily="-112" charset="0"/>
              <a:cs typeface="Arial" pitchFamily="-112" charset="0"/>
            </a:endParaRPr>
          </a:p>
          <a:p>
            <a:pPr marL="0" lvl="1" algn="ctr" eaLnBrk="1" hangingPunct="1">
              <a:defRPr/>
            </a:pPr>
            <a:r>
              <a:rPr lang="en-GB" sz="1800" b="1" i="1">
                <a:latin typeface="Arial" pitchFamily="-112" charset="0"/>
                <a:ea typeface="Arial" pitchFamily="-112" charset="0"/>
                <a:cs typeface="Arial" pitchFamily="-112" charset="0"/>
              </a:rPr>
              <a:t>Cooperativa Agricola Santo Isidro Pegoes</a:t>
            </a:r>
            <a:endParaRPr lang="it-IT" sz="1800">
              <a:latin typeface="Arial" pitchFamily="-112" charset="0"/>
              <a:ea typeface="Arial" pitchFamily="-112" charset="0"/>
              <a:cs typeface="Arial" pitchFamily="-112" charset="0"/>
            </a:endParaRPr>
          </a:p>
          <a:p>
            <a:pPr algn="ctr" eaLnBrk="1" hangingPunct="1">
              <a:defRPr/>
            </a:pPr>
            <a:r>
              <a:rPr lang="it-IT" sz="16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i="1">
                <a:effectLst>
                  <a:outerShdw blurRad="38100" dist="38100" dir="2700000" algn="tl">
                    <a:srgbClr val="DDDDDD"/>
                  </a:outerShdw>
                </a:effectLst>
                <a:latin typeface="Verdana" pitchFamily="-112" charset="0"/>
              </a:rPr>
              <a:t>2010 n. 12 Ganimede of 61.000 lt</a:t>
            </a:r>
          </a:p>
        </p:txBody>
      </p:sp>
      <p:pic>
        <p:nvPicPr>
          <p:cNvPr id="116740" name="Immagine 1"/>
          <p:cNvPicPr>
            <a:picLocks noChangeAspect="1"/>
          </p:cNvPicPr>
          <p:nvPr/>
        </p:nvPicPr>
        <p:blipFill>
          <a:blip r:embed="rId3"/>
          <a:srcRect/>
          <a:stretch>
            <a:fillRect/>
          </a:stretch>
        </p:blipFill>
        <p:spPr bwMode="auto">
          <a:xfrm>
            <a:off x="684213" y="1052513"/>
            <a:ext cx="3263900" cy="4352925"/>
          </a:xfrm>
          <a:prstGeom prst="rect">
            <a:avLst/>
          </a:prstGeom>
          <a:noFill/>
          <a:ln w="9525">
            <a:noFill/>
            <a:miter lim="800000"/>
            <a:headEnd/>
            <a:tailEnd/>
          </a:ln>
        </p:spPr>
      </p:pic>
      <p:pic>
        <p:nvPicPr>
          <p:cNvPr id="116741" name="Immagine 2"/>
          <p:cNvPicPr>
            <a:picLocks noChangeAspect="1"/>
          </p:cNvPicPr>
          <p:nvPr/>
        </p:nvPicPr>
        <p:blipFill>
          <a:blip r:embed="rId4"/>
          <a:srcRect/>
          <a:stretch>
            <a:fillRect/>
          </a:stretch>
        </p:blipFill>
        <p:spPr bwMode="auto">
          <a:xfrm>
            <a:off x="4419600" y="1052513"/>
            <a:ext cx="4545013" cy="3408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 sz="1800" b="1" i="1" dirty="0">
                <a:latin typeface="Arial" pitchFamily="-112" charset="0"/>
                <a:ea typeface="Arial" pitchFamily="-112" charset="0"/>
                <a:cs typeface="Arial" pitchFamily="-112" charset="0"/>
              </a:rPr>
              <a:t>Adega Cooperativa</a:t>
            </a:r>
          </a:p>
          <a:p>
            <a:pPr algn="ctr" eaLnBrk="1" hangingPunct="1">
              <a:defRPr/>
            </a:pPr>
            <a:r>
              <a:rPr lang="es-ES" sz="1800" b="1" i="1" dirty="0">
                <a:latin typeface="Arial" pitchFamily="-112" charset="0"/>
                <a:ea typeface="Arial" pitchFamily="-112" charset="0"/>
                <a:cs typeface="Arial" pitchFamily="-112" charset="0"/>
              </a:rPr>
              <a:t>de B O R B A </a:t>
            </a:r>
            <a:endParaRPr lang="es-ES_tradnl" sz="18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800" b="1" i="1" dirty="0">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dirty="0">
              <a:effectLst>
                <a:outerShdw blurRad="38100" dist="38100" dir="2700000" algn="tl">
                  <a:srgbClr val="DDDDDD"/>
                </a:outerShdw>
              </a:effectLst>
              <a:latin typeface="Verdana" pitchFamily="-112" charset="0"/>
            </a:endParaRPr>
          </a:p>
          <a:p>
            <a:pPr algn="ctr" eaLnBrk="1" hangingPunct="1">
              <a:buFontTx/>
              <a:buAutoNum type="arabicPlain" startAt="2010"/>
              <a:defRPr/>
            </a:pP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n</a:t>
            </a:r>
            <a:r>
              <a:rPr lang="es-ES_tradnl" sz="1400" i="1" dirty="0">
                <a:effectLst>
                  <a:outerShdw blurRad="38100" dist="38100" dir="2700000" algn="tl">
                    <a:srgbClr val="DDDDDD"/>
                  </a:outerShdw>
                </a:effectLst>
                <a:latin typeface="Verdana" pitchFamily="-112" charset="0"/>
              </a:rPr>
              <a:t>.  1  </a:t>
            </a:r>
            <a:r>
              <a:rPr lang="es-ES_tradnl" sz="1400" i="1" dirty="0" err="1">
                <a:effectLst>
                  <a:outerShdw blurRad="38100" dist="38100" dir="2700000" algn="tl">
                    <a:srgbClr val="DDDDDD"/>
                  </a:outerShdw>
                </a:effectLst>
                <a:latin typeface="Verdana" pitchFamily="-112" charset="0"/>
              </a:rPr>
              <a:t>Ganimede</a:t>
            </a: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of</a:t>
            </a:r>
            <a:r>
              <a:rPr lang="es-ES_tradnl" sz="1400" i="1" dirty="0">
                <a:effectLst>
                  <a:outerShdw blurRad="38100" dist="38100" dir="2700000" algn="tl">
                    <a:srgbClr val="DDDDDD"/>
                  </a:outerShdw>
                </a:effectLst>
                <a:latin typeface="Verdana" pitchFamily="-112" charset="0"/>
              </a:rPr>
              <a:t> 50.000 </a:t>
            </a:r>
            <a:r>
              <a:rPr lang="es-ES_tradnl" sz="1400" i="1" dirty="0" err="1">
                <a:effectLst>
                  <a:outerShdw blurRad="38100" dist="38100" dir="2700000" algn="tl">
                    <a:srgbClr val="DDDDDD"/>
                  </a:outerShdw>
                </a:effectLst>
                <a:latin typeface="Verdana" pitchFamily="-112" charset="0"/>
              </a:rPr>
              <a:t>lt</a:t>
            </a:r>
            <a:r>
              <a:rPr lang="es-ES_tradnl" sz="1400" i="1" dirty="0">
                <a:effectLst>
                  <a:outerShdw blurRad="38100" dist="38100" dir="2700000" algn="tl">
                    <a:srgbClr val="DDDDDD"/>
                  </a:outerShdw>
                </a:effectLst>
                <a:latin typeface="Verdana" pitchFamily="-112" charset="0"/>
              </a:rPr>
              <a:t>.</a:t>
            </a:r>
          </a:p>
          <a:p>
            <a:pPr algn="ctr" eaLnBrk="1" hangingPunct="1">
              <a:buFontTx/>
              <a:buAutoNum type="arabicPlain" startAt="2010"/>
              <a:defRPr/>
            </a:pP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n</a:t>
            </a:r>
            <a:r>
              <a:rPr lang="es-ES_tradnl" sz="1400" i="1" dirty="0">
                <a:effectLst>
                  <a:outerShdw blurRad="38100" dist="38100" dir="2700000" algn="tl">
                    <a:srgbClr val="DDDDDD"/>
                  </a:outerShdw>
                </a:effectLst>
                <a:latin typeface="Verdana" pitchFamily="-112" charset="0"/>
              </a:rPr>
              <a:t>. 27 </a:t>
            </a:r>
            <a:r>
              <a:rPr lang="es-ES_tradnl" sz="1400" i="1" dirty="0" err="1">
                <a:effectLst>
                  <a:outerShdw blurRad="38100" dist="38100" dir="2700000" algn="tl">
                    <a:srgbClr val="DDDDDD"/>
                  </a:outerShdw>
                </a:effectLst>
                <a:latin typeface="Verdana" pitchFamily="-112" charset="0"/>
              </a:rPr>
              <a:t>Ganimede</a:t>
            </a:r>
            <a:r>
              <a:rPr lang="es-ES_tradnl" sz="1400" i="1" dirty="0">
                <a:effectLst>
                  <a:outerShdw blurRad="38100" dist="38100" dir="2700000" algn="tl">
                    <a:srgbClr val="DDDDDD"/>
                  </a:outerShdw>
                </a:effectLst>
                <a:latin typeface="Verdana" pitchFamily="-112" charset="0"/>
              </a:rPr>
              <a:t> </a:t>
            </a:r>
            <a:r>
              <a:rPr lang="es-ES_tradnl" sz="1400" i="1" dirty="0" err="1">
                <a:effectLst>
                  <a:outerShdw blurRad="38100" dist="38100" dir="2700000" algn="tl">
                    <a:srgbClr val="DDDDDD"/>
                  </a:outerShdw>
                </a:effectLst>
                <a:latin typeface="Verdana" pitchFamily="-112" charset="0"/>
              </a:rPr>
              <a:t>of</a:t>
            </a:r>
            <a:r>
              <a:rPr lang="es-ES_tradnl" sz="1400" i="1" dirty="0">
                <a:effectLst>
                  <a:outerShdw blurRad="38100" dist="38100" dir="2700000" algn="tl">
                    <a:srgbClr val="DDDDDD"/>
                  </a:outerShdw>
                </a:effectLst>
                <a:latin typeface="Verdana" pitchFamily="-112" charset="0"/>
              </a:rPr>
              <a:t> 50.000 </a:t>
            </a:r>
            <a:r>
              <a:rPr lang="es-ES_tradnl" sz="1400" i="1" dirty="0" err="1">
                <a:effectLst>
                  <a:outerShdw blurRad="38100" dist="38100" dir="2700000" algn="tl">
                    <a:srgbClr val="DDDDDD"/>
                  </a:outerShdw>
                </a:effectLst>
                <a:latin typeface="Verdana" pitchFamily="-112" charset="0"/>
              </a:rPr>
              <a:t>lt</a:t>
            </a:r>
            <a:r>
              <a:rPr lang="es-ES_tradnl" sz="1400" i="1" dirty="0">
                <a:effectLst>
                  <a:outerShdw blurRad="38100" dist="38100" dir="2700000" algn="tl">
                    <a:srgbClr val="DDDDDD"/>
                  </a:outerShdw>
                </a:effectLst>
                <a:latin typeface="Verdana" pitchFamily="-112" charset="0"/>
              </a:rPr>
              <a:t>.</a:t>
            </a:r>
            <a:endParaRPr lang="es-ES" sz="1800" dirty="0">
              <a:latin typeface="Verdana" pitchFamily="-112" charset="0"/>
            </a:endParaRPr>
          </a:p>
        </p:txBody>
      </p:sp>
      <p:sp>
        <p:nvSpPr>
          <p:cNvPr id="151557" name="Rectangle 5"/>
          <p:cNvSpPr>
            <a:spLocks noChangeArrowheads="1"/>
          </p:cNvSpPr>
          <p:nvPr/>
        </p:nvSpPr>
        <p:spPr bwMode="auto">
          <a:xfrm>
            <a:off x="395288" y="4868863"/>
            <a:ext cx="39449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endParaRPr lang="it-IT" sz="1600" b="1" i="1" dirty="0">
              <a:latin typeface="Arial" pitchFamily="-112" charset="0"/>
              <a:ea typeface="Arial" pitchFamily="-112" charset="0"/>
              <a:cs typeface="Arial" pitchFamily="-112" charset="0"/>
            </a:endParaRPr>
          </a:p>
          <a:p>
            <a:pPr marL="0" lvl="1" algn="ctr" eaLnBrk="1" hangingPunct="1">
              <a:defRPr/>
            </a:pPr>
            <a:r>
              <a:rPr lang="en-GB" sz="1800" b="1" i="1" dirty="0" err="1">
                <a:latin typeface="Arial" pitchFamily="-112" charset="0"/>
                <a:ea typeface="Arial" pitchFamily="-112" charset="0"/>
                <a:cs typeface="Arial" pitchFamily="-112" charset="0"/>
              </a:rPr>
              <a:t>Adega</a:t>
            </a:r>
            <a:r>
              <a:rPr lang="en-GB" sz="1800" b="1" i="1" dirty="0">
                <a:latin typeface="Arial" pitchFamily="-112" charset="0"/>
                <a:ea typeface="Arial" pitchFamily="-112" charset="0"/>
                <a:cs typeface="Arial" pitchFamily="-112" charset="0"/>
              </a:rPr>
              <a:t> </a:t>
            </a:r>
            <a:r>
              <a:rPr lang="en-GB" sz="1800" b="1" i="1" dirty="0" err="1">
                <a:latin typeface="Arial" pitchFamily="-112" charset="0"/>
                <a:ea typeface="Arial" pitchFamily="-112" charset="0"/>
                <a:cs typeface="Arial" pitchFamily="-112" charset="0"/>
              </a:rPr>
              <a:t>Cooperativa</a:t>
            </a:r>
            <a:r>
              <a:rPr lang="en-GB" sz="1800" b="1" i="1" dirty="0">
                <a:latin typeface="Arial" pitchFamily="-112" charset="0"/>
                <a:ea typeface="Arial" pitchFamily="-112" charset="0"/>
                <a:cs typeface="Arial" pitchFamily="-112" charset="0"/>
              </a:rPr>
              <a:t> de </a:t>
            </a:r>
            <a:r>
              <a:rPr lang="en-GB" sz="1800" b="1" i="1" dirty="0" err="1">
                <a:latin typeface="Arial" pitchFamily="-112" charset="0"/>
                <a:ea typeface="Arial" pitchFamily="-112" charset="0"/>
                <a:cs typeface="Arial" pitchFamily="-112" charset="0"/>
              </a:rPr>
              <a:t>Vidigueira</a:t>
            </a:r>
            <a:endParaRPr lang="it-IT" sz="1800" dirty="0">
              <a:latin typeface="Arial" pitchFamily="-112" charset="0"/>
              <a:ea typeface="Arial" pitchFamily="-112" charset="0"/>
              <a:cs typeface="Arial" pitchFamily="-112" charset="0"/>
            </a:endParaRPr>
          </a:p>
          <a:p>
            <a:pPr algn="ctr" eaLnBrk="1" hangingPunct="1">
              <a:defRPr/>
            </a:pPr>
            <a:r>
              <a:rPr lang="it-IT" sz="1600" b="1" i="1" dirty="0" err="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i="1" dirty="0">
                <a:effectLst>
                  <a:outerShdw blurRad="38100" dist="38100" dir="2700000" algn="tl">
                    <a:srgbClr val="DDDDDD"/>
                  </a:outerShdw>
                </a:effectLst>
                <a:latin typeface="Verdana" pitchFamily="-112" charset="0"/>
              </a:rPr>
              <a:t>2010 </a:t>
            </a:r>
            <a:r>
              <a:rPr lang="es-ES_tradnl" sz="1600" i="1" dirty="0" err="1">
                <a:effectLst>
                  <a:outerShdw blurRad="38100" dist="38100" dir="2700000" algn="tl">
                    <a:srgbClr val="DDDDDD"/>
                  </a:outerShdw>
                </a:effectLst>
                <a:latin typeface="Verdana" pitchFamily="-112" charset="0"/>
              </a:rPr>
              <a:t>n</a:t>
            </a:r>
            <a:r>
              <a:rPr lang="es-ES_tradnl" sz="1600" i="1" dirty="0">
                <a:effectLst>
                  <a:outerShdw blurRad="38100" dist="38100" dir="2700000" algn="tl">
                    <a:srgbClr val="DDDDDD"/>
                  </a:outerShdw>
                </a:effectLst>
                <a:latin typeface="Verdana" pitchFamily="-112" charset="0"/>
              </a:rPr>
              <a:t>. 1 </a:t>
            </a:r>
            <a:r>
              <a:rPr lang="es-ES_tradnl" sz="1600" i="1" dirty="0" err="1">
                <a:effectLst>
                  <a:outerShdw blurRad="38100" dist="38100" dir="2700000" algn="tl">
                    <a:srgbClr val="DDDDDD"/>
                  </a:outerShdw>
                </a:effectLst>
                <a:latin typeface="Verdana" pitchFamily="-112" charset="0"/>
              </a:rPr>
              <a:t>Ganimede</a:t>
            </a:r>
            <a:r>
              <a:rPr lang="es-ES_tradnl" sz="1600" i="1" dirty="0">
                <a:effectLst>
                  <a:outerShdw blurRad="38100" dist="38100" dir="2700000" algn="tl">
                    <a:srgbClr val="DDDDDD"/>
                  </a:outerShdw>
                </a:effectLst>
                <a:latin typeface="Verdana" pitchFamily="-112" charset="0"/>
              </a:rPr>
              <a:t> </a:t>
            </a:r>
            <a:r>
              <a:rPr lang="es-ES_tradnl" sz="1600" i="1" dirty="0" err="1">
                <a:effectLst>
                  <a:outerShdw blurRad="38100" dist="38100" dir="2700000" algn="tl">
                    <a:srgbClr val="DDDDDD"/>
                  </a:outerShdw>
                </a:effectLst>
                <a:latin typeface="Verdana" pitchFamily="-112" charset="0"/>
              </a:rPr>
              <a:t>of</a:t>
            </a:r>
            <a:r>
              <a:rPr lang="es-ES_tradnl" sz="1600" i="1" dirty="0">
                <a:effectLst>
                  <a:outerShdw blurRad="38100" dist="38100" dir="2700000" algn="tl">
                    <a:srgbClr val="DDDDDD"/>
                  </a:outerShdw>
                </a:effectLst>
                <a:latin typeface="Verdana" pitchFamily="-112" charset="0"/>
              </a:rPr>
              <a:t> 50.000 </a:t>
            </a:r>
            <a:r>
              <a:rPr lang="es-ES_tradnl" sz="1600" i="1" dirty="0" err="1">
                <a:effectLst>
                  <a:outerShdw blurRad="38100" dist="38100" dir="2700000" algn="tl">
                    <a:srgbClr val="DDDDDD"/>
                  </a:outerShdw>
                </a:effectLst>
                <a:latin typeface="Verdana" pitchFamily="-112" charset="0"/>
              </a:rPr>
              <a:t>lt</a:t>
            </a:r>
            <a:r>
              <a:rPr lang="es-ES_tradnl" sz="1600" i="1" dirty="0">
                <a:effectLst>
                  <a:outerShdw blurRad="38100" dist="38100" dir="2700000" algn="tl">
                    <a:srgbClr val="DDDDDD"/>
                  </a:outerShdw>
                </a:effectLst>
                <a:latin typeface="Verdana" pitchFamily="-112" charset="0"/>
              </a:rPr>
              <a:t> a prueba</a:t>
            </a:r>
          </a:p>
          <a:p>
            <a:pPr algn="ctr" eaLnBrk="1" hangingPunct="1">
              <a:defRPr/>
            </a:pPr>
            <a:endParaRPr lang="es-ES_tradnl" sz="1600" i="1" dirty="0">
              <a:effectLst>
                <a:outerShdw blurRad="38100" dist="38100" dir="2700000" algn="tl">
                  <a:srgbClr val="DDDDDD"/>
                </a:outerShdw>
              </a:effectLst>
              <a:latin typeface="Verdana" pitchFamily="-112" charset="0"/>
            </a:endParaRPr>
          </a:p>
          <a:p>
            <a:pPr algn="ctr" eaLnBrk="1" hangingPunct="1">
              <a:buFontTx/>
              <a:buAutoNum type="arabicPlain" startAt="2011"/>
              <a:defRPr/>
            </a:pPr>
            <a:r>
              <a:rPr lang="es-ES_tradnl" sz="1600" i="1" dirty="0">
                <a:effectLst>
                  <a:outerShdw blurRad="38100" dist="38100" dir="2700000" algn="tl">
                    <a:srgbClr val="DDDDDD"/>
                  </a:outerShdw>
                </a:effectLst>
                <a:latin typeface="Verdana" pitchFamily="-112" charset="0"/>
              </a:rPr>
              <a:t>  </a:t>
            </a:r>
            <a:r>
              <a:rPr lang="es-ES_tradnl" sz="1600" i="1" dirty="0" err="1">
                <a:effectLst>
                  <a:outerShdw blurRad="38100" dist="38100" dir="2700000" algn="tl">
                    <a:srgbClr val="DDDDDD"/>
                  </a:outerShdw>
                </a:effectLst>
                <a:latin typeface="Verdana" pitchFamily="-112" charset="0"/>
              </a:rPr>
              <a:t>n</a:t>
            </a:r>
            <a:r>
              <a:rPr lang="es-ES_tradnl" sz="1600" i="1" dirty="0">
                <a:effectLst>
                  <a:outerShdw blurRad="38100" dist="38100" dir="2700000" algn="tl">
                    <a:srgbClr val="DDDDDD"/>
                  </a:outerShdw>
                </a:effectLst>
                <a:latin typeface="Verdana" pitchFamily="-112" charset="0"/>
              </a:rPr>
              <a:t>. 6 </a:t>
            </a:r>
            <a:r>
              <a:rPr lang="es-ES_tradnl" sz="1600" i="1" dirty="0" err="1">
                <a:effectLst>
                  <a:outerShdw blurRad="38100" dist="38100" dir="2700000" algn="tl">
                    <a:srgbClr val="DDDDDD"/>
                  </a:outerShdw>
                </a:effectLst>
                <a:latin typeface="Verdana" pitchFamily="-112" charset="0"/>
              </a:rPr>
              <a:t>Ganimede</a:t>
            </a:r>
            <a:r>
              <a:rPr lang="es-ES_tradnl" sz="1600" i="1" dirty="0">
                <a:effectLst>
                  <a:outerShdw blurRad="38100" dist="38100" dir="2700000" algn="tl">
                    <a:srgbClr val="DDDDDD"/>
                  </a:outerShdw>
                </a:effectLst>
                <a:latin typeface="Verdana" pitchFamily="-112" charset="0"/>
              </a:rPr>
              <a:t> </a:t>
            </a:r>
            <a:r>
              <a:rPr lang="es-ES_tradnl" sz="1600" i="1" dirty="0" err="1">
                <a:effectLst>
                  <a:outerShdw blurRad="38100" dist="38100" dir="2700000" algn="tl">
                    <a:srgbClr val="DDDDDD"/>
                  </a:outerShdw>
                </a:effectLst>
                <a:latin typeface="Verdana" pitchFamily="-112" charset="0"/>
              </a:rPr>
              <a:t>of</a:t>
            </a:r>
            <a:r>
              <a:rPr lang="es-ES_tradnl" sz="1600" i="1" dirty="0">
                <a:effectLst>
                  <a:outerShdw blurRad="38100" dist="38100" dir="2700000" algn="tl">
                    <a:srgbClr val="DDDDDD"/>
                  </a:outerShdw>
                </a:effectLst>
                <a:latin typeface="Verdana" pitchFamily="-112" charset="0"/>
              </a:rPr>
              <a:t> 100.000 </a:t>
            </a:r>
            <a:r>
              <a:rPr lang="es-ES_tradnl" sz="1600" i="1" dirty="0" err="1">
                <a:effectLst>
                  <a:outerShdw blurRad="38100" dist="38100" dir="2700000" algn="tl">
                    <a:srgbClr val="DDDDDD"/>
                  </a:outerShdw>
                </a:effectLst>
                <a:latin typeface="Verdana" pitchFamily="-112" charset="0"/>
              </a:rPr>
              <a:t>lt</a:t>
            </a:r>
            <a:r>
              <a:rPr lang="es-ES_tradnl" sz="1600" i="1" dirty="0">
                <a:effectLst>
                  <a:outerShdw blurRad="38100" dist="38100" dir="2700000" algn="tl">
                    <a:srgbClr val="DDDDDD"/>
                  </a:outerShdw>
                </a:effectLst>
                <a:latin typeface="Verdana" pitchFamily="-112" charset="0"/>
              </a:rPr>
              <a:t>.</a:t>
            </a:r>
          </a:p>
          <a:p>
            <a:pPr algn="ctr" eaLnBrk="1" hangingPunct="1">
              <a:buFontTx/>
              <a:buAutoNum type="arabicPlain" startAt="2011"/>
              <a:defRPr/>
            </a:pPr>
            <a:endParaRPr lang="es-ES_tradnl" sz="1600" i="1" dirty="0">
              <a:effectLst>
                <a:outerShdw blurRad="38100" dist="38100" dir="2700000" algn="tl">
                  <a:srgbClr val="DDDDDD"/>
                </a:outerShdw>
              </a:effectLst>
              <a:latin typeface="Verdana" pitchFamily="-112" charset="0"/>
            </a:endParaRPr>
          </a:p>
        </p:txBody>
      </p:sp>
      <p:pic>
        <p:nvPicPr>
          <p:cNvPr id="118788" name="Picture 2" descr="C:\Users\Utente\Desktop\DESK IBMT42\FOTO\2010\PORTOGALLO 09.10\COOP. VIDIGUEIRA\IMG_8316.JPG"/>
          <p:cNvPicPr>
            <a:picLocks noChangeAspect="1" noChangeArrowheads="1"/>
          </p:cNvPicPr>
          <p:nvPr/>
        </p:nvPicPr>
        <p:blipFill>
          <a:blip r:embed="rId3"/>
          <a:srcRect/>
          <a:stretch>
            <a:fillRect/>
          </a:stretch>
        </p:blipFill>
        <p:spPr bwMode="auto">
          <a:xfrm>
            <a:off x="395288" y="1628775"/>
            <a:ext cx="3944937" cy="295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6A5E073C-3E9C-EA46-92F1-F2BB6E4A655E}" type="slidenum">
              <a:rPr lang="it-IT" sz="1000" b="1">
                <a:solidFill>
                  <a:srgbClr val="80060D"/>
                </a:solidFill>
                <a:latin typeface="Verdana" pitchFamily="-112" charset="0"/>
              </a:rPr>
              <a:pPr>
                <a:spcBef>
                  <a:spcPct val="50000"/>
                </a:spcBef>
              </a:pPr>
              <a:t>53</a:t>
            </a:fld>
            <a:endParaRPr lang="it-IT" sz="1200" b="1">
              <a:solidFill>
                <a:srgbClr val="80060D"/>
              </a:solidFill>
              <a:latin typeface="Verdana" pitchFamily="-112" charset="0"/>
            </a:endParaRPr>
          </a:p>
        </p:txBody>
      </p:sp>
      <p:sp>
        <p:nvSpPr>
          <p:cNvPr id="155651" name="Rectangle 3"/>
          <p:cNvSpPr>
            <a:spLocks noChangeArrowheads="1"/>
          </p:cNvSpPr>
          <p:nvPr/>
        </p:nvSpPr>
        <p:spPr bwMode="auto">
          <a:xfrm>
            <a:off x="2501900" y="56388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Le Rive di Bonato Gino</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Negrisia (Veneto) ITALIA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6 of 40.000 lt.</a:t>
            </a:r>
          </a:p>
          <a:p>
            <a:pPr algn="ctr" eaLnBrk="1" hangingPunct="1">
              <a:defRPr/>
            </a:pPr>
            <a:r>
              <a:rPr lang="es-ES_tradnl" sz="1600">
                <a:solidFill>
                  <a:schemeClr val="tx1"/>
                </a:solidFill>
                <a:latin typeface="Verdana" pitchFamily="-112" charset="0"/>
              </a:rPr>
              <a:t>n. 2 of 15.000 lt.</a:t>
            </a:r>
            <a:endParaRPr lang="es-ES" sz="1600">
              <a:solidFill>
                <a:schemeClr val="tx1"/>
              </a:solidFill>
              <a:latin typeface="Verdana" pitchFamily="-112" charset="0"/>
            </a:endParaRPr>
          </a:p>
        </p:txBody>
      </p:sp>
      <p:pic>
        <p:nvPicPr>
          <p:cNvPr id="120836" name="Picture 4" descr="C:\Documents and Settings\All Users\Documenti\Ganimede Server\DOC\Varie\BONATO2.JPG"/>
          <p:cNvPicPr>
            <a:picLocks noChangeAspect="1" noChangeArrowheads="1"/>
          </p:cNvPicPr>
          <p:nvPr/>
        </p:nvPicPr>
        <p:blipFill>
          <a:blip r:embed="rId3"/>
          <a:srcRect/>
          <a:stretch>
            <a:fillRect/>
          </a:stretch>
        </p:blipFill>
        <p:spPr bwMode="auto">
          <a:xfrm>
            <a:off x="1244600" y="1122363"/>
            <a:ext cx="6248400" cy="4554537"/>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16ED51FA-7C6A-2247-9714-32AE1C2D3B7F}" type="slidenum">
              <a:rPr lang="it-IT" sz="1000" b="1">
                <a:solidFill>
                  <a:srgbClr val="80060D"/>
                </a:solidFill>
                <a:latin typeface="Verdana" pitchFamily="-112" charset="0"/>
              </a:rPr>
              <a:pPr>
                <a:spcBef>
                  <a:spcPct val="50000"/>
                </a:spcBef>
              </a:pPr>
              <a:t>54</a:t>
            </a:fld>
            <a:endParaRPr lang="it-IT" sz="1200" b="1">
              <a:solidFill>
                <a:srgbClr val="80060D"/>
              </a:solidFill>
              <a:latin typeface="Verdana" pitchFamily="-112" charset="0"/>
            </a:endParaRPr>
          </a:p>
        </p:txBody>
      </p:sp>
      <p:sp>
        <p:nvSpPr>
          <p:cNvPr id="157699"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Agricola Mazzolada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Lison di Portogruaro (Veneto) ITALIA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8 of 26.000 lt. </a:t>
            </a:r>
            <a:endParaRPr lang="es-ES" sz="1600">
              <a:solidFill>
                <a:schemeClr val="tx1"/>
              </a:solidFill>
              <a:latin typeface="Verdana" pitchFamily="-112" charset="0"/>
            </a:endParaRPr>
          </a:p>
        </p:txBody>
      </p:sp>
      <p:pic>
        <p:nvPicPr>
          <p:cNvPr id="122884" name="Picture 4" descr="C:\Documenti\PHOTO\Altro\buttamazzol..JPG"/>
          <p:cNvPicPr>
            <a:picLocks noChangeAspect="1" noChangeArrowheads="1"/>
          </p:cNvPicPr>
          <p:nvPr/>
        </p:nvPicPr>
        <p:blipFill>
          <a:blip r:embed="rId3"/>
          <a:srcRect/>
          <a:stretch>
            <a:fillRect/>
          </a:stretch>
        </p:blipFill>
        <p:spPr bwMode="auto">
          <a:xfrm>
            <a:off x="1066800" y="484188"/>
            <a:ext cx="4621213" cy="5916612"/>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C3BFCA43-48A5-E949-8A2F-6F385B57998E}" type="slidenum">
              <a:rPr lang="it-IT" sz="1000" b="1">
                <a:solidFill>
                  <a:srgbClr val="80060D"/>
                </a:solidFill>
                <a:latin typeface="Verdana" pitchFamily="-112" charset="0"/>
              </a:rPr>
              <a:pPr>
                <a:spcBef>
                  <a:spcPct val="50000"/>
                </a:spcBef>
              </a:pPr>
              <a:t>55</a:t>
            </a:fld>
            <a:endParaRPr lang="it-IT" sz="1200" b="1">
              <a:solidFill>
                <a:srgbClr val="80060D"/>
              </a:solidFill>
              <a:latin typeface="Verdana" pitchFamily="-112" charset="0"/>
            </a:endParaRPr>
          </a:p>
        </p:txBody>
      </p:sp>
      <p:sp>
        <p:nvSpPr>
          <p:cNvPr id="159747"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Tommasi Viticoltori</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Pedemonte di Valpolicella (Veneto) ITALIA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8 of 40.000 lt.</a:t>
            </a:r>
          </a:p>
          <a:p>
            <a:pPr algn="ctr" eaLnBrk="1" hangingPunct="1">
              <a:defRPr/>
            </a:pPr>
            <a:endParaRPr lang="es-ES" sz="1600">
              <a:solidFill>
                <a:schemeClr val="tx1"/>
              </a:solidFill>
              <a:latin typeface="Verdana" pitchFamily="-112" charset="0"/>
            </a:endParaRPr>
          </a:p>
        </p:txBody>
      </p:sp>
      <p:pic>
        <p:nvPicPr>
          <p:cNvPr id="124932" name="Picture 4" descr="C:\Documenti\PHOTO\Altro\Pwp\Tommasi.JPG"/>
          <p:cNvPicPr>
            <a:picLocks noChangeAspect="1" noChangeArrowheads="1"/>
          </p:cNvPicPr>
          <p:nvPr/>
        </p:nvPicPr>
        <p:blipFill>
          <a:blip r:embed="rId3"/>
          <a:srcRect/>
          <a:stretch>
            <a:fillRect/>
          </a:stretch>
        </p:blipFill>
        <p:spPr bwMode="auto">
          <a:xfrm>
            <a:off x="1439863" y="304800"/>
            <a:ext cx="3970337" cy="62484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82277C77-E878-6048-885D-CA367337E0CD}" type="slidenum">
              <a:rPr lang="it-IT" sz="1000" b="1">
                <a:solidFill>
                  <a:srgbClr val="80060D"/>
                </a:solidFill>
                <a:latin typeface="Verdana" pitchFamily="-112" charset="0"/>
              </a:rPr>
              <a:pPr>
                <a:spcBef>
                  <a:spcPct val="50000"/>
                </a:spcBef>
              </a:pPr>
              <a:t>56</a:t>
            </a:fld>
            <a:endParaRPr lang="it-IT" sz="1200" b="1">
              <a:solidFill>
                <a:srgbClr val="80060D"/>
              </a:solidFill>
              <a:latin typeface="Verdana" pitchFamily="-112" charset="0"/>
            </a:endParaRPr>
          </a:p>
        </p:txBody>
      </p:sp>
      <p:sp>
        <p:nvSpPr>
          <p:cNvPr id="163843" name="Rectangle 3"/>
          <p:cNvSpPr>
            <a:spLocks noChangeArrowheads="1"/>
          </p:cNvSpPr>
          <p:nvPr/>
        </p:nvSpPr>
        <p:spPr bwMode="auto">
          <a:xfrm>
            <a:off x="2438400" y="5867400"/>
            <a:ext cx="3505200" cy="8382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Fattoria dei Barbi </a:t>
            </a:r>
          </a:p>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di Stefano Cinelli Colombini</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a:t>
            </a:r>
            <a:r>
              <a:rPr lang="es-ES_tradnl" sz="1400" b="1">
                <a:solidFill>
                  <a:schemeClr val="tx1"/>
                </a:solidFill>
                <a:effectLst>
                  <a:outerShdw blurRad="38100" dist="38100" dir="2700000" algn="tl">
                    <a:srgbClr val="DDDDDD"/>
                  </a:outerShdw>
                </a:effectLst>
                <a:latin typeface="Verdana" pitchFamily="-112" charset="0"/>
              </a:rPr>
              <a:t>Montalcino (Toscana) ITALIA</a:t>
            </a:r>
            <a:endParaRPr lang="es-ES_tradnl" sz="1600">
              <a:solidFill>
                <a:schemeClr val="tx1"/>
              </a:solidFill>
              <a:latin typeface="Verdana" pitchFamily="-112" charset="0"/>
            </a:endParaRPr>
          </a:p>
          <a:p>
            <a:pPr algn="ctr" eaLnBrk="1" hangingPunct="1">
              <a:defRPr/>
            </a:pPr>
            <a:r>
              <a:rPr lang="es-ES_tradnl" sz="1600">
                <a:solidFill>
                  <a:schemeClr val="tx1"/>
                </a:solidFill>
                <a:latin typeface="Verdana" pitchFamily="-112" charset="0"/>
              </a:rPr>
              <a:t>n. 9 of 26.000 lt.</a:t>
            </a:r>
          </a:p>
          <a:p>
            <a:pPr algn="ctr" eaLnBrk="1" hangingPunct="1">
              <a:defRPr/>
            </a:pPr>
            <a:endParaRPr lang="es-ES" sz="1600">
              <a:solidFill>
                <a:schemeClr val="tx1"/>
              </a:solidFill>
              <a:latin typeface="Verdana" pitchFamily="-112" charset="0"/>
            </a:endParaRPr>
          </a:p>
        </p:txBody>
      </p:sp>
      <p:pic>
        <p:nvPicPr>
          <p:cNvPr id="126980" name="Picture 7" descr="C:\Documents and Settings\Utente\Desktop\EVENTO RIOJA 2007\IMG_0140.JPG"/>
          <p:cNvPicPr>
            <a:picLocks noChangeAspect="1" noChangeArrowheads="1"/>
          </p:cNvPicPr>
          <p:nvPr/>
        </p:nvPicPr>
        <p:blipFill>
          <a:blip r:embed="rId3"/>
          <a:srcRect/>
          <a:stretch>
            <a:fillRect/>
          </a:stretch>
        </p:blipFill>
        <p:spPr bwMode="auto">
          <a:xfrm>
            <a:off x="1752600" y="1371600"/>
            <a:ext cx="5649913" cy="423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C0AEA705-D721-9741-BE5B-C0EE64E657D3}" type="slidenum">
              <a:rPr lang="it-IT" sz="1000" b="1">
                <a:solidFill>
                  <a:srgbClr val="80060D"/>
                </a:solidFill>
                <a:latin typeface="Verdana" pitchFamily="-112" charset="0"/>
              </a:rPr>
              <a:pPr>
                <a:spcBef>
                  <a:spcPct val="50000"/>
                </a:spcBef>
              </a:pPr>
              <a:t>57</a:t>
            </a:fld>
            <a:endParaRPr lang="it-IT" sz="1200" b="1">
              <a:solidFill>
                <a:srgbClr val="80060D"/>
              </a:solidFill>
              <a:latin typeface="Verdana" pitchFamily="-112" charset="0"/>
            </a:endParaRPr>
          </a:p>
        </p:txBody>
      </p:sp>
      <p:pic>
        <p:nvPicPr>
          <p:cNvPr id="129027" name="Picture 3" descr="C:\Documenti\PHOTO\Altro\buttamarghnew.JPG"/>
          <p:cNvPicPr>
            <a:picLocks noChangeAspect="1" noChangeArrowheads="1"/>
          </p:cNvPicPr>
          <p:nvPr/>
        </p:nvPicPr>
        <p:blipFill>
          <a:blip r:embed="rId3"/>
          <a:srcRect/>
          <a:stretch>
            <a:fillRect/>
          </a:stretch>
        </p:blipFill>
        <p:spPr bwMode="auto">
          <a:xfrm>
            <a:off x="628650" y="1066800"/>
            <a:ext cx="4738688" cy="5181600"/>
          </a:xfrm>
          <a:prstGeom prst="rect">
            <a:avLst/>
          </a:prstGeom>
          <a:noFill/>
          <a:ln w="19050">
            <a:solidFill>
              <a:schemeClr val="tx1"/>
            </a:solidFill>
            <a:miter lim="800000"/>
            <a:headEnd/>
            <a:tailEnd/>
          </a:ln>
        </p:spPr>
      </p:pic>
      <p:sp>
        <p:nvSpPr>
          <p:cNvPr id="165892" name="Rectangle 4"/>
          <p:cNvSpPr>
            <a:spLocks noChangeArrowheads="1"/>
          </p:cNvSpPr>
          <p:nvPr/>
        </p:nvSpPr>
        <p:spPr bwMode="auto">
          <a:xfrm>
            <a:off x="5257800" y="2862263"/>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Santa Margherita S.p.A.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Fossalta di Portogruaro (Veneto) </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ITALIA</a:t>
            </a:r>
          </a:p>
          <a:p>
            <a:pPr algn="ctr" eaLnBrk="1" hangingPunct="1">
              <a:defRPr/>
            </a:pPr>
            <a:endParaRPr lang="es-ES_tradnl" sz="1200" i="1">
              <a:solidFill>
                <a:schemeClr val="tx1"/>
              </a:solidFill>
              <a:effectLst>
                <a:outerShdw blurRad="38100" dist="38100" dir="2700000" algn="tl">
                  <a:srgbClr val="DDDDDD"/>
                </a:outerShdw>
              </a:effectLst>
              <a:latin typeface="Verdana" pitchFamily="-112" charset="0"/>
            </a:endParaRP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2 of 16.000 lt.</a:t>
            </a:r>
          </a:p>
          <a:p>
            <a:pPr algn="ctr" eaLnBrk="1" hangingPunct="1">
              <a:defRPr/>
            </a:pPr>
            <a:r>
              <a:rPr lang="es-ES_tradnl" sz="1600">
                <a:solidFill>
                  <a:schemeClr val="tx1"/>
                </a:solidFill>
                <a:latin typeface="Verdana" pitchFamily="-112" charset="0"/>
              </a:rPr>
              <a:t>n. 5 of 25.000 lt.</a:t>
            </a:r>
          </a:p>
          <a:p>
            <a:pPr algn="ctr" eaLnBrk="1" hangingPunct="1">
              <a:defRPr/>
            </a:pPr>
            <a:r>
              <a:rPr lang="es-ES_tradnl" sz="1600">
                <a:solidFill>
                  <a:schemeClr val="tx1"/>
                </a:solidFill>
                <a:latin typeface="Verdana" pitchFamily="-112" charset="0"/>
              </a:rPr>
              <a:t>n. 3 of 35.000 lt.</a:t>
            </a:r>
          </a:p>
          <a:p>
            <a:pPr algn="ctr" eaLnBrk="1" hangingPunct="1">
              <a:defRPr/>
            </a:pPr>
            <a:r>
              <a:rPr lang="es-ES_tradnl" sz="1600">
                <a:solidFill>
                  <a:schemeClr val="tx1"/>
                </a:solidFill>
                <a:latin typeface="Verdana" pitchFamily="-112" charset="0"/>
              </a:rPr>
              <a:t>n. 4 of 90.000 lt.</a:t>
            </a:r>
          </a:p>
          <a:p>
            <a:pPr algn="ctr" eaLnBrk="1" hangingPunct="1">
              <a:defRPr/>
            </a:pPr>
            <a:endParaRPr lang="es-ES_tradnl" sz="1600">
              <a:solidFill>
                <a:schemeClr val="tx1"/>
              </a:solidFill>
              <a:latin typeface="Verdana" pitchFamily="-112" charset="0"/>
            </a:endParaRPr>
          </a:p>
          <a:p>
            <a:pPr algn="ctr" eaLnBrk="1" hangingPunct="1">
              <a:defRPr/>
            </a:pP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1074" name="Picture 2" descr="\\Server\ganimede server\FOTO\ANSELMA BAROLO\IMG_5620 MOD.jpg"/>
          <p:cNvPicPr>
            <a:picLocks noChangeAspect="1" noChangeArrowheads="1"/>
          </p:cNvPicPr>
          <p:nvPr/>
        </p:nvPicPr>
        <p:blipFill>
          <a:blip r:embed="rId2"/>
          <a:srcRect/>
          <a:stretch>
            <a:fillRect/>
          </a:stretch>
        </p:blipFill>
        <p:spPr bwMode="auto">
          <a:xfrm>
            <a:off x="1600200" y="1219200"/>
            <a:ext cx="5257800" cy="4481513"/>
          </a:xfrm>
          <a:prstGeom prst="rect">
            <a:avLst/>
          </a:prstGeom>
          <a:noFill/>
          <a:ln w="15875">
            <a:solidFill>
              <a:srgbClr val="000000"/>
            </a:solidFill>
            <a:miter lim="800000"/>
            <a:headEnd/>
            <a:tailEnd/>
          </a:ln>
        </p:spPr>
      </p:pic>
      <p:sp>
        <p:nvSpPr>
          <p:cNvPr id="179203" name="Rectangle 3"/>
          <p:cNvSpPr>
            <a:spLocks noChangeArrowheads="1"/>
          </p:cNvSpPr>
          <p:nvPr/>
        </p:nvSpPr>
        <p:spPr bwMode="auto">
          <a:xfrm>
            <a:off x="2133600" y="5715000"/>
            <a:ext cx="29718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Famiglia Anselma</a:t>
            </a:r>
          </a:p>
          <a:p>
            <a:pPr algn="ctr">
              <a:defRPr/>
            </a:pPr>
            <a:r>
              <a:rPr lang="it-IT" sz="1400" b="1">
                <a:effectLst>
                  <a:outerShdw blurRad="38100" dist="38100" dir="2700000" algn="tl">
                    <a:srgbClr val="DDDDDD"/>
                  </a:outerShdw>
                </a:effectLst>
                <a:latin typeface="Verdana" pitchFamily="-112" charset="0"/>
              </a:rPr>
              <a:t>Barolo</a:t>
            </a:r>
            <a:r>
              <a:rPr lang="it-IT" sz="1200" i="1">
                <a:effectLst>
                  <a:outerShdw blurRad="38100" dist="38100" dir="2700000" algn="tl">
                    <a:srgbClr val="DDDDDD"/>
                  </a:outerShdw>
                </a:effectLst>
                <a:latin typeface="Verdana" pitchFamily="-112" charset="0"/>
              </a:rPr>
              <a:t> (Piemonte) – ITALIA</a:t>
            </a:r>
          </a:p>
          <a:p>
            <a:pPr algn="ctr">
              <a:defRPr/>
            </a:pPr>
            <a:endParaRPr lang="it-IT" sz="1200">
              <a:effectLst>
                <a:outerShdw blurRad="38100" dist="38100" dir="2700000" algn="tl">
                  <a:srgbClr val="DDDDDD"/>
                </a:outerShdw>
              </a:effectLst>
              <a:latin typeface="Verdana" pitchFamily="-112" charset="0"/>
            </a:endParaRPr>
          </a:p>
        </p:txBody>
      </p:sp>
      <p:sp>
        <p:nvSpPr>
          <p:cNvPr id="131076" name="Text Box 4"/>
          <p:cNvSpPr txBox="1">
            <a:spLocks noChangeArrowheads="1"/>
          </p:cNvSpPr>
          <p:nvPr/>
        </p:nvSpPr>
        <p:spPr bwMode="auto">
          <a:xfrm>
            <a:off x="1981200" y="533400"/>
            <a:ext cx="3200400" cy="401638"/>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SLOPING bottom</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Text Box 2"/>
          <p:cNvSpPr txBox="1">
            <a:spLocks noChangeArrowheads="1"/>
          </p:cNvSpPr>
          <p:nvPr/>
        </p:nvSpPr>
        <p:spPr bwMode="auto">
          <a:xfrm>
            <a:off x="1828800" y="150813"/>
            <a:ext cx="3962400" cy="925512"/>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1800" b="1" i="1">
                <a:latin typeface="Verdana" pitchFamily="-112" charset="0"/>
                <a:ea typeface="Arial" pitchFamily="-112" charset="0"/>
                <a:cs typeface="Arial" pitchFamily="-112" charset="0"/>
              </a:rPr>
              <a:t>Sloping bottom with pinch valve and descharge directly into the press</a:t>
            </a:r>
          </a:p>
        </p:txBody>
      </p:sp>
      <p:pic>
        <p:nvPicPr>
          <p:cNvPr id="132099" name="Picture 3" descr="\\Server\ganimede server\FOTO\2007\Venica\Venica ridim.jpg"/>
          <p:cNvPicPr>
            <a:picLocks noChangeAspect="1" noChangeArrowheads="1"/>
          </p:cNvPicPr>
          <p:nvPr/>
        </p:nvPicPr>
        <p:blipFill>
          <a:blip r:embed="rId2"/>
          <a:srcRect/>
          <a:stretch>
            <a:fillRect/>
          </a:stretch>
        </p:blipFill>
        <p:spPr bwMode="auto">
          <a:xfrm>
            <a:off x="1447800" y="1219200"/>
            <a:ext cx="5511800" cy="4584700"/>
          </a:xfrm>
          <a:prstGeom prst="rect">
            <a:avLst/>
          </a:prstGeom>
          <a:noFill/>
          <a:ln w="15875">
            <a:solidFill>
              <a:srgbClr val="000000"/>
            </a:solidFill>
            <a:miter lim="800000"/>
            <a:headEnd/>
            <a:tailEnd/>
          </a:ln>
        </p:spPr>
      </p:pic>
      <p:sp>
        <p:nvSpPr>
          <p:cNvPr id="180228" name="Rectangle 4"/>
          <p:cNvSpPr>
            <a:spLocks noChangeArrowheads="1"/>
          </p:cNvSpPr>
          <p:nvPr/>
        </p:nvSpPr>
        <p:spPr bwMode="auto">
          <a:xfrm>
            <a:off x="2133600" y="5715000"/>
            <a:ext cx="34290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Venica &amp; Venica</a:t>
            </a:r>
          </a:p>
          <a:p>
            <a:pPr algn="ctr">
              <a:defRPr/>
            </a:pPr>
            <a:r>
              <a:rPr lang="it-IT" sz="1200" i="1">
                <a:effectLst>
                  <a:outerShdw blurRad="38100" dist="38100" dir="2700000" algn="tl">
                    <a:srgbClr val="DDDDDD"/>
                  </a:outerShdw>
                </a:effectLst>
                <a:latin typeface="Verdana" pitchFamily="-112" charset="0"/>
              </a:rPr>
              <a:t>Dolegna del Collio (Friuli) – ITALIA</a:t>
            </a:r>
            <a:endParaRPr lang="it-IT" sz="1200">
              <a:effectLst>
                <a:outerShdw blurRad="38100" dist="38100" dir="2700000" algn="tl">
                  <a:srgbClr val="DDDDDD"/>
                </a:outerShdw>
              </a:effectLst>
              <a:latin typeface="Verdana" pitchFamily="-112"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a:xfrm>
            <a:off x="6084888" y="1633538"/>
            <a:ext cx="2879725" cy="4217987"/>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97979"/>
                </a:solidFill>
                <a:latin typeface="Verdana" pitchFamily="-112" charset="0"/>
              </a:rPr>
              <a:t/>
            </a:r>
            <a:br>
              <a:rPr lang="en-GB" sz="1200" b="1">
                <a:solidFill>
                  <a:srgbClr val="797979"/>
                </a:solidFill>
                <a:latin typeface="Verdana" pitchFamily="-112" charset="0"/>
              </a:rPr>
            </a:br>
            <a:r>
              <a:rPr lang="en-GB" sz="1200">
                <a:solidFill>
                  <a:srgbClr val="797979"/>
                </a:solidFill>
                <a:latin typeface="Verdana" pitchFamily="-112" charset="0"/>
              </a:rPr>
              <a:t>As soon as the crushed grapes are introduced in the vat, the solid elements (i.e. skins and seeds) will rise to the top and gather to form the CAP OF MARC. </a:t>
            </a:r>
            <a:br>
              <a:rPr lang="en-GB" sz="1200">
                <a:solidFill>
                  <a:srgbClr val="797979"/>
                </a:solidFill>
                <a:latin typeface="Verdana" pitchFamily="-112" charset="0"/>
              </a:rPr>
            </a:br>
            <a:r>
              <a:rPr lang="en-GB" sz="1200">
                <a:solidFill>
                  <a:srgbClr val="797979"/>
                </a:solidFill>
                <a:latin typeface="Verdana" pitchFamily="-112" charset="0"/>
              </a:rPr>
              <a:t/>
            </a:r>
            <a:br>
              <a:rPr lang="en-GB" sz="1200">
                <a:solidFill>
                  <a:srgbClr val="797979"/>
                </a:solidFill>
                <a:latin typeface="Verdana" pitchFamily="-112" charset="0"/>
              </a:rPr>
            </a:br>
            <a:r>
              <a:rPr lang="en-GB" sz="1200">
                <a:solidFill>
                  <a:srgbClr val="797979"/>
                </a:solidFill>
                <a:latin typeface="Verdana" pitchFamily="-112" charset="0"/>
              </a:rPr>
              <a:t>As fermentation goes on, CO</a:t>
            </a:r>
            <a:r>
              <a:rPr lang="en-GB" sz="800">
                <a:solidFill>
                  <a:srgbClr val="797979"/>
                </a:solidFill>
                <a:latin typeface="Verdana" pitchFamily="-112" charset="0"/>
                <a:ea typeface="Verdana" pitchFamily="-112" charset="0"/>
                <a:cs typeface="Verdana" pitchFamily="-112" charset="0"/>
              </a:rPr>
              <a:t>2</a:t>
            </a:r>
            <a:r>
              <a:rPr lang="en-GB" sz="1200">
                <a:solidFill>
                  <a:srgbClr val="797979"/>
                </a:solidFill>
                <a:latin typeface="Verdana" pitchFamily="-112" charset="0"/>
              </a:rPr>
              <a:t> bubbles will develop and push the cap upward, where it gets dehydrated. At the same time, the force of gravity will press the cap downward. </a:t>
            </a:r>
            <a:br>
              <a:rPr lang="en-GB" sz="1200">
                <a:solidFill>
                  <a:srgbClr val="797979"/>
                </a:solidFill>
                <a:latin typeface="Verdana" pitchFamily="-112" charset="0"/>
              </a:rPr>
            </a:br>
            <a:r>
              <a:rPr lang="en-GB" sz="1200">
                <a:solidFill>
                  <a:srgbClr val="797979"/>
                </a:solidFill>
                <a:latin typeface="Verdana" pitchFamily="-112" charset="0"/>
              </a:rPr>
              <a:t>These two opposed forces acting simultaneously produce a COMPACTED MARC. </a:t>
            </a:r>
            <a:br>
              <a:rPr lang="en-GB" sz="1200">
                <a:solidFill>
                  <a:srgbClr val="797979"/>
                </a:solidFill>
                <a:latin typeface="Verdana" pitchFamily="-112" charset="0"/>
              </a:rPr>
            </a:br>
            <a:r>
              <a:rPr lang="en-GB" sz="1200">
                <a:solidFill>
                  <a:srgbClr val="797979"/>
                </a:solidFill>
                <a:latin typeface="Verdana" pitchFamily="-112" charset="0"/>
              </a:rPr>
              <a:t/>
            </a:r>
            <a:br>
              <a:rPr lang="en-GB" sz="1200">
                <a:solidFill>
                  <a:srgbClr val="797979"/>
                </a:solidFill>
                <a:latin typeface="Verdana" pitchFamily="-112" charset="0"/>
              </a:rPr>
            </a:br>
            <a:r>
              <a:rPr lang="en-GB" sz="1200">
                <a:solidFill>
                  <a:srgbClr val="797979"/>
                </a:solidFill>
                <a:latin typeface="Verdana" pitchFamily="-112" charset="0"/>
              </a:rPr>
              <a:t>This is the main trouble for any winemaker, since pigments, tannins, aromas, etc... must be extracted from the skins.</a:t>
            </a:r>
          </a:p>
        </p:txBody>
      </p:sp>
      <p:sp>
        <p:nvSpPr>
          <p:cNvPr id="26627"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2.Extraction.</a:t>
            </a:r>
          </a:p>
        </p:txBody>
      </p:sp>
      <p:sp>
        <p:nvSpPr>
          <p:cNvPr id="26628" name="Text Box 3"/>
          <p:cNvSpPr txBox="1">
            <a:spLocks noChangeArrowheads="1"/>
          </p:cNvSpPr>
          <p:nvPr/>
        </p:nvSpPr>
        <p:spPr bwMode="auto">
          <a:xfrm>
            <a:off x="536575" y="1204913"/>
            <a:ext cx="5562600" cy="325437"/>
          </a:xfrm>
          <a:prstGeom prst="rect">
            <a:avLst/>
          </a:prstGeom>
          <a:noFill/>
          <a:ln w="9525">
            <a:noFill/>
            <a:miter lim="800000"/>
            <a:headEnd/>
            <a:tailEnd/>
          </a:ln>
        </p:spPr>
        <p:txBody>
          <a:bodyPr lIns="90000" tIns="46800" rIns="90000" bIns="46800">
            <a:prstTxWarp prst="textNoShape">
              <a:avLst/>
            </a:prstTxWarp>
            <a:spAutoFit/>
          </a:bodyPr>
          <a:lstStyle/>
          <a:p>
            <a:pPr>
              <a:lnSpc>
                <a:spcPct val="50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THE CAP OF MARC</a:t>
            </a:r>
          </a:p>
        </p:txBody>
      </p:sp>
      <p:sp>
        <p:nvSpPr>
          <p:cNvPr id="26629" name="AutoShape 4"/>
          <p:cNvSpPr>
            <a:spLocks noChangeArrowheads="1"/>
          </p:cNvSpPr>
          <p:nvPr/>
        </p:nvSpPr>
        <p:spPr bwMode="auto">
          <a:xfrm>
            <a:off x="608013" y="1700213"/>
            <a:ext cx="69850" cy="5180012"/>
          </a:xfrm>
          <a:prstGeom prst="roundRect">
            <a:avLst>
              <a:gd name="adj" fmla="val 2269"/>
            </a:avLst>
          </a:prstGeom>
          <a:solidFill>
            <a:srgbClr val="808080"/>
          </a:solidFill>
          <a:ln w="9525">
            <a:noFill/>
            <a:round/>
            <a:headEnd/>
            <a:tailEnd/>
          </a:ln>
        </p:spPr>
        <p:txBody>
          <a:bodyPr wrap="none" anchor="ctr">
            <a:prstTxWarp prst="textNoShape">
              <a:avLst/>
            </a:prstTxWarp>
          </a:bodyPr>
          <a:lstStyle/>
          <a:p>
            <a:endParaRPr lang="it-IT"/>
          </a:p>
        </p:txBody>
      </p:sp>
      <p:sp>
        <p:nvSpPr>
          <p:cNvPr id="26630" name="AutoShape 5"/>
          <p:cNvSpPr>
            <a:spLocks noChangeArrowheads="1"/>
          </p:cNvSpPr>
          <p:nvPr/>
        </p:nvSpPr>
        <p:spPr bwMode="auto">
          <a:xfrm>
            <a:off x="5484813" y="1700213"/>
            <a:ext cx="95250" cy="5180012"/>
          </a:xfrm>
          <a:prstGeom prst="roundRect">
            <a:avLst>
              <a:gd name="adj" fmla="val 1667"/>
            </a:avLst>
          </a:prstGeom>
          <a:solidFill>
            <a:srgbClr val="808080"/>
          </a:solidFill>
          <a:ln w="9525">
            <a:noFill/>
            <a:round/>
            <a:headEnd/>
            <a:tailEnd/>
          </a:ln>
        </p:spPr>
        <p:txBody>
          <a:bodyPr wrap="none" anchor="ctr">
            <a:prstTxWarp prst="textNoShape">
              <a:avLst/>
            </a:prstTxWarp>
          </a:bodyPr>
          <a:lstStyle/>
          <a:p>
            <a:endParaRPr lang="it-IT"/>
          </a:p>
        </p:txBody>
      </p:sp>
      <p:sp>
        <p:nvSpPr>
          <p:cNvPr id="26631" name="AutoShape 6"/>
          <p:cNvSpPr>
            <a:spLocks noChangeArrowheads="1"/>
          </p:cNvSpPr>
          <p:nvPr/>
        </p:nvSpPr>
        <p:spPr bwMode="auto">
          <a:xfrm>
            <a:off x="684213" y="3500438"/>
            <a:ext cx="4800600" cy="3357562"/>
          </a:xfrm>
          <a:prstGeom prst="roundRect">
            <a:avLst>
              <a:gd name="adj" fmla="val 46"/>
            </a:avLst>
          </a:prstGeom>
          <a:solidFill>
            <a:srgbClr val="80060D">
              <a:alpha val="54117"/>
            </a:srgbClr>
          </a:solidFill>
          <a:ln w="9360">
            <a:solidFill>
              <a:srgbClr val="000000"/>
            </a:solidFill>
            <a:round/>
            <a:headEnd/>
            <a:tailEnd/>
          </a:ln>
        </p:spPr>
        <p:txBody>
          <a:bodyPr wrap="none" anchor="ctr">
            <a:prstTxWarp prst="textNoShape">
              <a:avLst/>
            </a:prstTxWarp>
          </a:bodyPr>
          <a:lstStyle/>
          <a:p>
            <a:endParaRPr lang="it-IT"/>
          </a:p>
        </p:txBody>
      </p:sp>
      <p:sp>
        <p:nvSpPr>
          <p:cNvPr id="26632" name="Oval 7"/>
          <p:cNvSpPr>
            <a:spLocks noChangeArrowheads="1"/>
          </p:cNvSpPr>
          <p:nvPr/>
        </p:nvSpPr>
        <p:spPr bwMode="auto">
          <a:xfrm>
            <a:off x="1293813" y="4840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3" name="Oval 8"/>
          <p:cNvSpPr>
            <a:spLocks noChangeArrowheads="1"/>
          </p:cNvSpPr>
          <p:nvPr/>
        </p:nvSpPr>
        <p:spPr bwMode="auto">
          <a:xfrm>
            <a:off x="4875213" y="5907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4" name="Oval 9"/>
          <p:cNvSpPr>
            <a:spLocks noChangeArrowheads="1"/>
          </p:cNvSpPr>
          <p:nvPr/>
        </p:nvSpPr>
        <p:spPr bwMode="auto">
          <a:xfrm>
            <a:off x="4037013" y="4611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5" name="Oval 10"/>
          <p:cNvSpPr>
            <a:spLocks noChangeArrowheads="1"/>
          </p:cNvSpPr>
          <p:nvPr/>
        </p:nvSpPr>
        <p:spPr bwMode="auto">
          <a:xfrm>
            <a:off x="25892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6" name="Oval 11"/>
          <p:cNvSpPr>
            <a:spLocks noChangeArrowheads="1"/>
          </p:cNvSpPr>
          <p:nvPr/>
        </p:nvSpPr>
        <p:spPr bwMode="auto">
          <a:xfrm>
            <a:off x="22844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7" name="Oval 12"/>
          <p:cNvSpPr>
            <a:spLocks noChangeArrowheads="1"/>
          </p:cNvSpPr>
          <p:nvPr/>
        </p:nvSpPr>
        <p:spPr bwMode="auto">
          <a:xfrm>
            <a:off x="19796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8" name="Oval 13"/>
          <p:cNvSpPr>
            <a:spLocks noChangeArrowheads="1"/>
          </p:cNvSpPr>
          <p:nvPr/>
        </p:nvSpPr>
        <p:spPr bwMode="auto">
          <a:xfrm>
            <a:off x="16748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9" name="Oval 14"/>
          <p:cNvSpPr>
            <a:spLocks noChangeArrowheads="1"/>
          </p:cNvSpPr>
          <p:nvPr/>
        </p:nvSpPr>
        <p:spPr bwMode="auto">
          <a:xfrm>
            <a:off x="13700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0" name="Oval 15"/>
          <p:cNvSpPr>
            <a:spLocks noChangeArrowheads="1"/>
          </p:cNvSpPr>
          <p:nvPr/>
        </p:nvSpPr>
        <p:spPr bwMode="auto">
          <a:xfrm>
            <a:off x="10652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1" name="Oval 16"/>
          <p:cNvSpPr>
            <a:spLocks noChangeArrowheads="1"/>
          </p:cNvSpPr>
          <p:nvPr/>
        </p:nvSpPr>
        <p:spPr bwMode="auto">
          <a:xfrm>
            <a:off x="7604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2" name="Oval 17"/>
          <p:cNvSpPr>
            <a:spLocks noChangeArrowheads="1"/>
          </p:cNvSpPr>
          <p:nvPr/>
        </p:nvSpPr>
        <p:spPr bwMode="auto">
          <a:xfrm>
            <a:off x="28940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3" name="Oval 18"/>
          <p:cNvSpPr>
            <a:spLocks noChangeArrowheads="1"/>
          </p:cNvSpPr>
          <p:nvPr/>
        </p:nvSpPr>
        <p:spPr bwMode="auto">
          <a:xfrm>
            <a:off x="31988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4" name="Oval 19"/>
          <p:cNvSpPr>
            <a:spLocks noChangeArrowheads="1"/>
          </p:cNvSpPr>
          <p:nvPr/>
        </p:nvSpPr>
        <p:spPr bwMode="auto">
          <a:xfrm>
            <a:off x="35036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5" name="Oval 20"/>
          <p:cNvSpPr>
            <a:spLocks noChangeArrowheads="1"/>
          </p:cNvSpPr>
          <p:nvPr/>
        </p:nvSpPr>
        <p:spPr bwMode="auto">
          <a:xfrm>
            <a:off x="38084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6" name="Oval 21"/>
          <p:cNvSpPr>
            <a:spLocks noChangeArrowheads="1"/>
          </p:cNvSpPr>
          <p:nvPr/>
        </p:nvSpPr>
        <p:spPr bwMode="auto">
          <a:xfrm>
            <a:off x="41132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7" name="Oval 22"/>
          <p:cNvSpPr>
            <a:spLocks noChangeArrowheads="1"/>
          </p:cNvSpPr>
          <p:nvPr/>
        </p:nvSpPr>
        <p:spPr bwMode="auto">
          <a:xfrm>
            <a:off x="44180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8" name="Oval 23"/>
          <p:cNvSpPr>
            <a:spLocks noChangeArrowheads="1"/>
          </p:cNvSpPr>
          <p:nvPr/>
        </p:nvSpPr>
        <p:spPr bwMode="auto">
          <a:xfrm>
            <a:off x="47228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9" name="Oval 24"/>
          <p:cNvSpPr>
            <a:spLocks noChangeArrowheads="1"/>
          </p:cNvSpPr>
          <p:nvPr/>
        </p:nvSpPr>
        <p:spPr bwMode="auto">
          <a:xfrm>
            <a:off x="50276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0" name="Oval 25"/>
          <p:cNvSpPr>
            <a:spLocks noChangeArrowheads="1"/>
          </p:cNvSpPr>
          <p:nvPr/>
        </p:nvSpPr>
        <p:spPr bwMode="auto">
          <a:xfrm>
            <a:off x="27416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1" name="Oval 26"/>
          <p:cNvSpPr>
            <a:spLocks noChangeArrowheads="1"/>
          </p:cNvSpPr>
          <p:nvPr/>
        </p:nvSpPr>
        <p:spPr bwMode="auto">
          <a:xfrm>
            <a:off x="24368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2" name="Oval 27"/>
          <p:cNvSpPr>
            <a:spLocks noChangeArrowheads="1"/>
          </p:cNvSpPr>
          <p:nvPr/>
        </p:nvSpPr>
        <p:spPr bwMode="auto">
          <a:xfrm>
            <a:off x="21320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3" name="Oval 28"/>
          <p:cNvSpPr>
            <a:spLocks noChangeArrowheads="1"/>
          </p:cNvSpPr>
          <p:nvPr/>
        </p:nvSpPr>
        <p:spPr bwMode="auto">
          <a:xfrm>
            <a:off x="18272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4" name="Oval 29"/>
          <p:cNvSpPr>
            <a:spLocks noChangeArrowheads="1"/>
          </p:cNvSpPr>
          <p:nvPr/>
        </p:nvSpPr>
        <p:spPr bwMode="auto">
          <a:xfrm>
            <a:off x="15224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5" name="Oval 30"/>
          <p:cNvSpPr>
            <a:spLocks noChangeArrowheads="1"/>
          </p:cNvSpPr>
          <p:nvPr/>
        </p:nvSpPr>
        <p:spPr bwMode="auto">
          <a:xfrm>
            <a:off x="12176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6" name="Oval 31"/>
          <p:cNvSpPr>
            <a:spLocks noChangeArrowheads="1"/>
          </p:cNvSpPr>
          <p:nvPr/>
        </p:nvSpPr>
        <p:spPr bwMode="auto">
          <a:xfrm>
            <a:off x="9128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7" name="Oval 32"/>
          <p:cNvSpPr>
            <a:spLocks noChangeArrowheads="1"/>
          </p:cNvSpPr>
          <p:nvPr/>
        </p:nvSpPr>
        <p:spPr bwMode="auto">
          <a:xfrm>
            <a:off x="30464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8" name="Oval 33"/>
          <p:cNvSpPr>
            <a:spLocks noChangeArrowheads="1"/>
          </p:cNvSpPr>
          <p:nvPr/>
        </p:nvSpPr>
        <p:spPr bwMode="auto">
          <a:xfrm>
            <a:off x="33512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9" name="Oval 34"/>
          <p:cNvSpPr>
            <a:spLocks noChangeArrowheads="1"/>
          </p:cNvSpPr>
          <p:nvPr/>
        </p:nvSpPr>
        <p:spPr bwMode="auto">
          <a:xfrm>
            <a:off x="36560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0" name="Oval 35"/>
          <p:cNvSpPr>
            <a:spLocks noChangeArrowheads="1"/>
          </p:cNvSpPr>
          <p:nvPr/>
        </p:nvSpPr>
        <p:spPr bwMode="auto">
          <a:xfrm>
            <a:off x="39608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1" name="Oval 36"/>
          <p:cNvSpPr>
            <a:spLocks noChangeArrowheads="1"/>
          </p:cNvSpPr>
          <p:nvPr/>
        </p:nvSpPr>
        <p:spPr bwMode="auto">
          <a:xfrm>
            <a:off x="42656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2" name="Oval 37"/>
          <p:cNvSpPr>
            <a:spLocks noChangeArrowheads="1"/>
          </p:cNvSpPr>
          <p:nvPr/>
        </p:nvSpPr>
        <p:spPr bwMode="auto">
          <a:xfrm>
            <a:off x="45704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3" name="Oval 38"/>
          <p:cNvSpPr>
            <a:spLocks noChangeArrowheads="1"/>
          </p:cNvSpPr>
          <p:nvPr/>
        </p:nvSpPr>
        <p:spPr bwMode="auto">
          <a:xfrm>
            <a:off x="48752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4" name="Oval 39"/>
          <p:cNvSpPr>
            <a:spLocks noChangeArrowheads="1"/>
          </p:cNvSpPr>
          <p:nvPr/>
        </p:nvSpPr>
        <p:spPr bwMode="auto">
          <a:xfrm>
            <a:off x="51800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5" name="Oval 40"/>
          <p:cNvSpPr>
            <a:spLocks noChangeArrowheads="1"/>
          </p:cNvSpPr>
          <p:nvPr/>
        </p:nvSpPr>
        <p:spPr bwMode="auto">
          <a:xfrm>
            <a:off x="25892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6" name="Oval 41"/>
          <p:cNvSpPr>
            <a:spLocks noChangeArrowheads="1"/>
          </p:cNvSpPr>
          <p:nvPr/>
        </p:nvSpPr>
        <p:spPr bwMode="auto">
          <a:xfrm>
            <a:off x="22844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7" name="Oval 42"/>
          <p:cNvSpPr>
            <a:spLocks noChangeArrowheads="1"/>
          </p:cNvSpPr>
          <p:nvPr/>
        </p:nvSpPr>
        <p:spPr bwMode="auto">
          <a:xfrm>
            <a:off x="19796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8" name="Oval 43"/>
          <p:cNvSpPr>
            <a:spLocks noChangeArrowheads="1"/>
          </p:cNvSpPr>
          <p:nvPr/>
        </p:nvSpPr>
        <p:spPr bwMode="auto">
          <a:xfrm>
            <a:off x="16748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9" name="Oval 44"/>
          <p:cNvSpPr>
            <a:spLocks noChangeArrowheads="1"/>
          </p:cNvSpPr>
          <p:nvPr/>
        </p:nvSpPr>
        <p:spPr bwMode="auto">
          <a:xfrm>
            <a:off x="13700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0" name="Oval 45"/>
          <p:cNvSpPr>
            <a:spLocks noChangeArrowheads="1"/>
          </p:cNvSpPr>
          <p:nvPr/>
        </p:nvSpPr>
        <p:spPr bwMode="auto">
          <a:xfrm>
            <a:off x="10652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1" name="Oval 46"/>
          <p:cNvSpPr>
            <a:spLocks noChangeArrowheads="1"/>
          </p:cNvSpPr>
          <p:nvPr/>
        </p:nvSpPr>
        <p:spPr bwMode="auto">
          <a:xfrm>
            <a:off x="7604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2" name="Oval 47"/>
          <p:cNvSpPr>
            <a:spLocks noChangeArrowheads="1"/>
          </p:cNvSpPr>
          <p:nvPr/>
        </p:nvSpPr>
        <p:spPr bwMode="auto">
          <a:xfrm>
            <a:off x="28940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3" name="Oval 48"/>
          <p:cNvSpPr>
            <a:spLocks noChangeArrowheads="1"/>
          </p:cNvSpPr>
          <p:nvPr/>
        </p:nvSpPr>
        <p:spPr bwMode="auto">
          <a:xfrm>
            <a:off x="31988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4" name="Oval 49"/>
          <p:cNvSpPr>
            <a:spLocks noChangeArrowheads="1"/>
          </p:cNvSpPr>
          <p:nvPr/>
        </p:nvSpPr>
        <p:spPr bwMode="auto">
          <a:xfrm>
            <a:off x="35036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5" name="Oval 50"/>
          <p:cNvSpPr>
            <a:spLocks noChangeArrowheads="1"/>
          </p:cNvSpPr>
          <p:nvPr/>
        </p:nvSpPr>
        <p:spPr bwMode="auto">
          <a:xfrm>
            <a:off x="38084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6" name="Oval 51"/>
          <p:cNvSpPr>
            <a:spLocks noChangeArrowheads="1"/>
          </p:cNvSpPr>
          <p:nvPr/>
        </p:nvSpPr>
        <p:spPr bwMode="auto">
          <a:xfrm>
            <a:off x="41132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7" name="Oval 52"/>
          <p:cNvSpPr>
            <a:spLocks noChangeArrowheads="1"/>
          </p:cNvSpPr>
          <p:nvPr/>
        </p:nvSpPr>
        <p:spPr bwMode="auto">
          <a:xfrm>
            <a:off x="44180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8" name="Oval 53"/>
          <p:cNvSpPr>
            <a:spLocks noChangeArrowheads="1"/>
          </p:cNvSpPr>
          <p:nvPr/>
        </p:nvSpPr>
        <p:spPr bwMode="auto">
          <a:xfrm>
            <a:off x="47228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9" name="Oval 54"/>
          <p:cNvSpPr>
            <a:spLocks noChangeArrowheads="1"/>
          </p:cNvSpPr>
          <p:nvPr/>
        </p:nvSpPr>
        <p:spPr bwMode="auto">
          <a:xfrm>
            <a:off x="50276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0" name="Oval 55"/>
          <p:cNvSpPr>
            <a:spLocks noChangeArrowheads="1"/>
          </p:cNvSpPr>
          <p:nvPr/>
        </p:nvSpPr>
        <p:spPr bwMode="auto">
          <a:xfrm>
            <a:off x="27416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1" name="Oval 56"/>
          <p:cNvSpPr>
            <a:spLocks noChangeArrowheads="1"/>
          </p:cNvSpPr>
          <p:nvPr/>
        </p:nvSpPr>
        <p:spPr bwMode="auto">
          <a:xfrm>
            <a:off x="24368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2" name="Oval 57"/>
          <p:cNvSpPr>
            <a:spLocks noChangeArrowheads="1"/>
          </p:cNvSpPr>
          <p:nvPr/>
        </p:nvSpPr>
        <p:spPr bwMode="auto">
          <a:xfrm>
            <a:off x="21320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3" name="Oval 58"/>
          <p:cNvSpPr>
            <a:spLocks noChangeArrowheads="1"/>
          </p:cNvSpPr>
          <p:nvPr/>
        </p:nvSpPr>
        <p:spPr bwMode="auto">
          <a:xfrm>
            <a:off x="18272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4" name="Oval 59"/>
          <p:cNvSpPr>
            <a:spLocks noChangeArrowheads="1"/>
          </p:cNvSpPr>
          <p:nvPr/>
        </p:nvSpPr>
        <p:spPr bwMode="auto">
          <a:xfrm>
            <a:off x="15224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5" name="Oval 60"/>
          <p:cNvSpPr>
            <a:spLocks noChangeArrowheads="1"/>
          </p:cNvSpPr>
          <p:nvPr/>
        </p:nvSpPr>
        <p:spPr bwMode="auto">
          <a:xfrm>
            <a:off x="12176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6" name="Oval 61"/>
          <p:cNvSpPr>
            <a:spLocks noChangeArrowheads="1"/>
          </p:cNvSpPr>
          <p:nvPr/>
        </p:nvSpPr>
        <p:spPr bwMode="auto">
          <a:xfrm>
            <a:off x="9128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7" name="Oval 62"/>
          <p:cNvSpPr>
            <a:spLocks noChangeArrowheads="1"/>
          </p:cNvSpPr>
          <p:nvPr/>
        </p:nvSpPr>
        <p:spPr bwMode="auto">
          <a:xfrm>
            <a:off x="30464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8" name="Oval 63"/>
          <p:cNvSpPr>
            <a:spLocks noChangeArrowheads="1"/>
          </p:cNvSpPr>
          <p:nvPr/>
        </p:nvSpPr>
        <p:spPr bwMode="auto">
          <a:xfrm>
            <a:off x="33512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9" name="Oval 64"/>
          <p:cNvSpPr>
            <a:spLocks noChangeArrowheads="1"/>
          </p:cNvSpPr>
          <p:nvPr/>
        </p:nvSpPr>
        <p:spPr bwMode="auto">
          <a:xfrm>
            <a:off x="36560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0" name="Oval 65"/>
          <p:cNvSpPr>
            <a:spLocks noChangeArrowheads="1"/>
          </p:cNvSpPr>
          <p:nvPr/>
        </p:nvSpPr>
        <p:spPr bwMode="auto">
          <a:xfrm>
            <a:off x="39608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1" name="Oval 66"/>
          <p:cNvSpPr>
            <a:spLocks noChangeArrowheads="1"/>
          </p:cNvSpPr>
          <p:nvPr/>
        </p:nvSpPr>
        <p:spPr bwMode="auto">
          <a:xfrm>
            <a:off x="42656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2" name="Oval 67"/>
          <p:cNvSpPr>
            <a:spLocks noChangeArrowheads="1"/>
          </p:cNvSpPr>
          <p:nvPr/>
        </p:nvSpPr>
        <p:spPr bwMode="auto">
          <a:xfrm>
            <a:off x="45704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3" name="Oval 68"/>
          <p:cNvSpPr>
            <a:spLocks noChangeArrowheads="1"/>
          </p:cNvSpPr>
          <p:nvPr/>
        </p:nvSpPr>
        <p:spPr bwMode="auto">
          <a:xfrm>
            <a:off x="48752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4" name="Oval 69"/>
          <p:cNvSpPr>
            <a:spLocks noChangeArrowheads="1"/>
          </p:cNvSpPr>
          <p:nvPr/>
        </p:nvSpPr>
        <p:spPr bwMode="auto">
          <a:xfrm>
            <a:off x="51800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5" name="Oval 70"/>
          <p:cNvSpPr>
            <a:spLocks noChangeArrowheads="1"/>
          </p:cNvSpPr>
          <p:nvPr/>
        </p:nvSpPr>
        <p:spPr bwMode="auto">
          <a:xfrm>
            <a:off x="25892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6" name="Oval 71"/>
          <p:cNvSpPr>
            <a:spLocks noChangeArrowheads="1"/>
          </p:cNvSpPr>
          <p:nvPr/>
        </p:nvSpPr>
        <p:spPr bwMode="auto">
          <a:xfrm>
            <a:off x="22844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7" name="Oval 72"/>
          <p:cNvSpPr>
            <a:spLocks noChangeArrowheads="1"/>
          </p:cNvSpPr>
          <p:nvPr/>
        </p:nvSpPr>
        <p:spPr bwMode="auto">
          <a:xfrm>
            <a:off x="19796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8" name="Oval 73"/>
          <p:cNvSpPr>
            <a:spLocks noChangeArrowheads="1"/>
          </p:cNvSpPr>
          <p:nvPr/>
        </p:nvSpPr>
        <p:spPr bwMode="auto">
          <a:xfrm>
            <a:off x="16748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9" name="Oval 74"/>
          <p:cNvSpPr>
            <a:spLocks noChangeArrowheads="1"/>
          </p:cNvSpPr>
          <p:nvPr/>
        </p:nvSpPr>
        <p:spPr bwMode="auto">
          <a:xfrm>
            <a:off x="13700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0" name="Oval 75"/>
          <p:cNvSpPr>
            <a:spLocks noChangeArrowheads="1"/>
          </p:cNvSpPr>
          <p:nvPr/>
        </p:nvSpPr>
        <p:spPr bwMode="auto">
          <a:xfrm>
            <a:off x="10652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1" name="Oval 76"/>
          <p:cNvSpPr>
            <a:spLocks noChangeArrowheads="1"/>
          </p:cNvSpPr>
          <p:nvPr/>
        </p:nvSpPr>
        <p:spPr bwMode="auto">
          <a:xfrm>
            <a:off x="7604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2" name="Oval 77"/>
          <p:cNvSpPr>
            <a:spLocks noChangeArrowheads="1"/>
          </p:cNvSpPr>
          <p:nvPr/>
        </p:nvSpPr>
        <p:spPr bwMode="auto">
          <a:xfrm>
            <a:off x="28940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3" name="Oval 78"/>
          <p:cNvSpPr>
            <a:spLocks noChangeArrowheads="1"/>
          </p:cNvSpPr>
          <p:nvPr/>
        </p:nvSpPr>
        <p:spPr bwMode="auto">
          <a:xfrm>
            <a:off x="31988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4" name="Oval 79"/>
          <p:cNvSpPr>
            <a:spLocks noChangeArrowheads="1"/>
          </p:cNvSpPr>
          <p:nvPr/>
        </p:nvSpPr>
        <p:spPr bwMode="auto">
          <a:xfrm>
            <a:off x="35036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5" name="Oval 80"/>
          <p:cNvSpPr>
            <a:spLocks noChangeArrowheads="1"/>
          </p:cNvSpPr>
          <p:nvPr/>
        </p:nvSpPr>
        <p:spPr bwMode="auto">
          <a:xfrm>
            <a:off x="38084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6" name="Oval 81"/>
          <p:cNvSpPr>
            <a:spLocks noChangeArrowheads="1"/>
          </p:cNvSpPr>
          <p:nvPr/>
        </p:nvSpPr>
        <p:spPr bwMode="auto">
          <a:xfrm>
            <a:off x="41132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7" name="Oval 82"/>
          <p:cNvSpPr>
            <a:spLocks noChangeArrowheads="1"/>
          </p:cNvSpPr>
          <p:nvPr/>
        </p:nvSpPr>
        <p:spPr bwMode="auto">
          <a:xfrm>
            <a:off x="44180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8" name="Oval 83"/>
          <p:cNvSpPr>
            <a:spLocks noChangeArrowheads="1"/>
          </p:cNvSpPr>
          <p:nvPr/>
        </p:nvSpPr>
        <p:spPr bwMode="auto">
          <a:xfrm>
            <a:off x="47228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9" name="Oval 84"/>
          <p:cNvSpPr>
            <a:spLocks noChangeArrowheads="1"/>
          </p:cNvSpPr>
          <p:nvPr/>
        </p:nvSpPr>
        <p:spPr bwMode="auto">
          <a:xfrm>
            <a:off x="50276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0" name="Oval 85"/>
          <p:cNvSpPr>
            <a:spLocks noChangeArrowheads="1"/>
          </p:cNvSpPr>
          <p:nvPr/>
        </p:nvSpPr>
        <p:spPr bwMode="auto">
          <a:xfrm>
            <a:off x="27416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1" name="Oval 86"/>
          <p:cNvSpPr>
            <a:spLocks noChangeArrowheads="1"/>
          </p:cNvSpPr>
          <p:nvPr/>
        </p:nvSpPr>
        <p:spPr bwMode="auto">
          <a:xfrm>
            <a:off x="24368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2" name="Oval 87"/>
          <p:cNvSpPr>
            <a:spLocks noChangeArrowheads="1"/>
          </p:cNvSpPr>
          <p:nvPr/>
        </p:nvSpPr>
        <p:spPr bwMode="auto">
          <a:xfrm>
            <a:off x="21320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3" name="Oval 88"/>
          <p:cNvSpPr>
            <a:spLocks noChangeArrowheads="1"/>
          </p:cNvSpPr>
          <p:nvPr/>
        </p:nvSpPr>
        <p:spPr bwMode="auto">
          <a:xfrm>
            <a:off x="18272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4" name="Oval 89"/>
          <p:cNvSpPr>
            <a:spLocks noChangeArrowheads="1"/>
          </p:cNvSpPr>
          <p:nvPr/>
        </p:nvSpPr>
        <p:spPr bwMode="auto">
          <a:xfrm>
            <a:off x="15224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5" name="Oval 90"/>
          <p:cNvSpPr>
            <a:spLocks noChangeArrowheads="1"/>
          </p:cNvSpPr>
          <p:nvPr/>
        </p:nvSpPr>
        <p:spPr bwMode="auto">
          <a:xfrm>
            <a:off x="12176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6" name="Oval 91"/>
          <p:cNvSpPr>
            <a:spLocks noChangeArrowheads="1"/>
          </p:cNvSpPr>
          <p:nvPr/>
        </p:nvSpPr>
        <p:spPr bwMode="auto">
          <a:xfrm>
            <a:off x="9128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7" name="Oval 92"/>
          <p:cNvSpPr>
            <a:spLocks noChangeArrowheads="1"/>
          </p:cNvSpPr>
          <p:nvPr/>
        </p:nvSpPr>
        <p:spPr bwMode="auto">
          <a:xfrm>
            <a:off x="30464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8" name="Oval 93"/>
          <p:cNvSpPr>
            <a:spLocks noChangeArrowheads="1"/>
          </p:cNvSpPr>
          <p:nvPr/>
        </p:nvSpPr>
        <p:spPr bwMode="auto">
          <a:xfrm>
            <a:off x="33512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9" name="Oval 94"/>
          <p:cNvSpPr>
            <a:spLocks noChangeArrowheads="1"/>
          </p:cNvSpPr>
          <p:nvPr/>
        </p:nvSpPr>
        <p:spPr bwMode="auto">
          <a:xfrm>
            <a:off x="36560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0" name="Oval 95"/>
          <p:cNvSpPr>
            <a:spLocks noChangeArrowheads="1"/>
          </p:cNvSpPr>
          <p:nvPr/>
        </p:nvSpPr>
        <p:spPr bwMode="auto">
          <a:xfrm>
            <a:off x="39608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1" name="Oval 96"/>
          <p:cNvSpPr>
            <a:spLocks noChangeArrowheads="1"/>
          </p:cNvSpPr>
          <p:nvPr/>
        </p:nvSpPr>
        <p:spPr bwMode="auto">
          <a:xfrm>
            <a:off x="42656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2" name="Oval 97"/>
          <p:cNvSpPr>
            <a:spLocks noChangeArrowheads="1"/>
          </p:cNvSpPr>
          <p:nvPr/>
        </p:nvSpPr>
        <p:spPr bwMode="auto">
          <a:xfrm>
            <a:off x="45704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3" name="Oval 98"/>
          <p:cNvSpPr>
            <a:spLocks noChangeArrowheads="1"/>
          </p:cNvSpPr>
          <p:nvPr/>
        </p:nvSpPr>
        <p:spPr bwMode="auto">
          <a:xfrm>
            <a:off x="48752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4" name="Oval 99"/>
          <p:cNvSpPr>
            <a:spLocks noChangeArrowheads="1"/>
          </p:cNvSpPr>
          <p:nvPr/>
        </p:nvSpPr>
        <p:spPr bwMode="auto">
          <a:xfrm>
            <a:off x="51800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5" name="Oval 100"/>
          <p:cNvSpPr>
            <a:spLocks noChangeArrowheads="1"/>
          </p:cNvSpPr>
          <p:nvPr/>
        </p:nvSpPr>
        <p:spPr bwMode="auto">
          <a:xfrm>
            <a:off x="2589213" y="5526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6" name="Oval 101"/>
          <p:cNvSpPr>
            <a:spLocks noChangeArrowheads="1"/>
          </p:cNvSpPr>
          <p:nvPr/>
        </p:nvSpPr>
        <p:spPr bwMode="auto">
          <a:xfrm>
            <a:off x="2360613" y="4764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27" name="Oval 102"/>
          <p:cNvSpPr>
            <a:spLocks noChangeArrowheads="1"/>
          </p:cNvSpPr>
          <p:nvPr/>
        </p:nvSpPr>
        <p:spPr bwMode="auto">
          <a:xfrm>
            <a:off x="2817813" y="5754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28" name="Oval 103"/>
          <p:cNvSpPr>
            <a:spLocks noChangeArrowheads="1"/>
          </p:cNvSpPr>
          <p:nvPr/>
        </p:nvSpPr>
        <p:spPr bwMode="auto">
          <a:xfrm>
            <a:off x="3503613" y="5068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29" name="Oval 104"/>
          <p:cNvSpPr>
            <a:spLocks noChangeArrowheads="1"/>
          </p:cNvSpPr>
          <p:nvPr/>
        </p:nvSpPr>
        <p:spPr bwMode="auto">
          <a:xfrm>
            <a:off x="3122613" y="6059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0" name="Oval 105"/>
          <p:cNvSpPr>
            <a:spLocks noChangeArrowheads="1"/>
          </p:cNvSpPr>
          <p:nvPr/>
        </p:nvSpPr>
        <p:spPr bwMode="auto">
          <a:xfrm>
            <a:off x="3656013" y="5221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1" name="Oval 106"/>
          <p:cNvSpPr>
            <a:spLocks noChangeArrowheads="1"/>
          </p:cNvSpPr>
          <p:nvPr/>
        </p:nvSpPr>
        <p:spPr bwMode="auto">
          <a:xfrm>
            <a:off x="1751013" y="5602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2" name="Oval 107"/>
          <p:cNvSpPr>
            <a:spLocks noChangeArrowheads="1"/>
          </p:cNvSpPr>
          <p:nvPr/>
        </p:nvSpPr>
        <p:spPr bwMode="auto">
          <a:xfrm>
            <a:off x="4037013" y="4764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3" name="Oval 108"/>
          <p:cNvSpPr>
            <a:spLocks noChangeArrowheads="1"/>
          </p:cNvSpPr>
          <p:nvPr/>
        </p:nvSpPr>
        <p:spPr bwMode="auto">
          <a:xfrm>
            <a:off x="3351213" y="4002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4" name="Oval 109"/>
          <p:cNvSpPr>
            <a:spLocks noChangeArrowheads="1"/>
          </p:cNvSpPr>
          <p:nvPr/>
        </p:nvSpPr>
        <p:spPr bwMode="auto">
          <a:xfrm>
            <a:off x="4265613" y="4840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5" name="Oval 110"/>
          <p:cNvSpPr>
            <a:spLocks noChangeArrowheads="1"/>
          </p:cNvSpPr>
          <p:nvPr/>
        </p:nvSpPr>
        <p:spPr bwMode="auto">
          <a:xfrm>
            <a:off x="4265613" y="5602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6" name="Oval 111"/>
          <p:cNvSpPr>
            <a:spLocks noChangeArrowheads="1"/>
          </p:cNvSpPr>
          <p:nvPr/>
        </p:nvSpPr>
        <p:spPr bwMode="auto">
          <a:xfrm>
            <a:off x="4951413" y="5830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7" name="Oval 112"/>
          <p:cNvSpPr>
            <a:spLocks noChangeArrowheads="1"/>
          </p:cNvSpPr>
          <p:nvPr/>
        </p:nvSpPr>
        <p:spPr bwMode="auto">
          <a:xfrm>
            <a:off x="1370013" y="4764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8" name="AutoShape 113"/>
          <p:cNvSpPr>
            <a:spLocks noChangeArrowheads="1"/>
          </p:cNvSpPr>
          <p:nvPr/>
        </p:nvSpPr>
        <p:spPr bwMode="auto">
          <a:xfrm>
            <a:off x="22844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39" name="AutoShape 114"/>
          <p:cNvSpPr>
            <a:spLocks noChangeArrowheads="1"/>
          </p:cNvSpPr>
          <p:nvPr/>
        </p:nvSpPr>
        <p:spPr bwMode="auto">
          <a:xfrm>
            <a:off x="19796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0" name="AutoShape 115"/>
          <p:cNvSpPr>
            <a:spLocks noChangeArrowheads="1"/>
          </p:cNvSpPr>
          <p:nvPr/>
        </p:nvSpPr>
        <p:spPr bwMode="auto">
          <a:xfrm>
            <a:off x="31988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1" name="AutoShape 116"/>
          <p:cNvSpPr>
            <a:spLocks noChangeArrowheads="1"/>
          </p:cNvSpPr>
          <p:nvPr/>
        </p:nvSpPr>
        <p:spPr bwMode="auto">
          <a:xfrm>
            <a:off x="28940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2" name="AutoShape 117"/>
          <p:cNvSpPr>
            <a:spLocks noChangeArrowheads="1"/>
          </p:cNvSpPr>
          <p:nvPr/>
        </p:nvSpPr>
        <p:spPr bwMode="auto">
          <a:xfrm>
            <a:off x="2589213" y="4306888"/>
            <a:ext cx="155575" cy="287337"/>
          </a:xfrm>
          <a:prstGeom prst="upArrow">
            <a:avLst>
              <a:gd name="adj1" fmla="val 50000"/>
              <a:gd name="adj2" fmla="val 46173"/>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3" name="AutoShape 118"/>
          <p:cNvSpPr>
            <a:spLocks noChangeArrowheads="1"/>
          </p:cNvSpPr>
          <p:nvPr/>
        </p:nvSpPr>
        <p:spPr bwMode="auto">
          <a:xfrm>
            <a:off x="3503613" y="4306888"/>
            <a:ext cx="155575" cy="287337"/>
          </a:xfrm>
          <a:prstGeom prst="upArrow">
            <a:avLst>
              <a:gd name="adj1" fmla="val 50000"/>
              <a:gd name="adj2" fmla="val 46173"/>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4" name="AutoShape 119"/>
          <p:cNvSpPr>
            <a:spLocks noChangeArrowheads="1"/>
          </p:cNvSpPr>
          <p:nvPr/>
        </p:nvSpPr>
        <p:spPr bwMode="auto">
          <a:xfrm>
            <a:off x="38084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5" name="AutoShape 120"/>
          <p:cNvSpPr>
            <a:spLocks noChangeArrowheads="1"/>
          </p:cNvSpPr>
          <p:nvPr/>
        </p:nvSpPr>
        <p:spPr bwMode="auto">
          <a:xfrm>
            <a:off x="41132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6" name="AutoShape 121"/>
          <p:cNvSpPr>
            <a:spLocks noChangeArrowheads="1"/>
          </p:cNvSpPr>
          <p:nvPr/>
        </p:nvSpPr>
        <p:spPr bwMode="auto">
          <a:xfrm>
            <a:off x="1674813" y="4306888"/>
            <a:ext cx="155575" cy="287337"/>
          </a:xfrm>
          <a:prstGeom prst="upArrow">
            <a:avLst>
              <a:gd name="adj1" fmla="val 50000"/>
              <a:gd name="adj2" fmla="val 46173"/>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7" name="AutoShape 122"/>
          <p:cNvSpPr>
            <a:spLocks noChangeArrowheads="1"/>
          </p:cNvSpPr>
          <p:nvPr/>
        </p:nvSpPr>
        <p:spPr bwMode="auto">
          <a:xfrm>
            <a:off x="13700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8" name="AutoShape 123"/>
          <p:cNvSpPr>
            <a:spLocks noChangeArrowheads="1"/>
          </p:cNvSpPr>
          <p:nvPr/>
        </p:nvSpPr>
        <p:spPr bwMode="auto">
          <a:xfrm>
            <a:off x="10652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9" name="AutoShape 124"/>
          <p:cNvSpPr>
            <a:spLocks noChangeArrowheads="1"/>
          </p:cNvSpPr>
          <p:nvPr/>
        </p:nvSpPr>
        <p:spPr bwMode="auto">
          <a:xfrm>
            <a:off x="44942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50" name="AutoShape 125"/>
          <p:cNvSpPr>
            <a:spLocks noChangeArrowheads="1"/>
          </p:cNvSpPr>
          <p:nvPr/>
        </p:nvSpPr>
        <p:spPr bwMode="auto">
          <a:xfrm>
            <a:off x="4875213" y="4306888"/>
            <a:ext cx="155575" cy="287337"/>
          </a:xfrm>
          <a:prstGeom prst="upArrow">
            <a:avLst>
              <a:gd name="adj1" fmla="val 50000"/>
              <a:gd name="adj2" fmla="val 46173"/>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51" name="Freeform 126"/>
          <p:cNvSpPr>
            <a:spLocks noChangeArrowheads="1"/>
          </p:cNvSpPr>
          <p:nvPr/>
        </p:nvSpPr>
        <p:spPr bwMode="auto">
          <a:xfrm>
            <a:off x="2360613" y="2706688"/>
            <a:ext cx="153987" cy="287337"/>
          </a:xfrm>
          <a:custGeom>
            <a:avLst/>
            <a:gdLst>
              <a:gd name="T0" fmla="*/ 41551305 w 428"/>
              <a:gd name="T1" fmla="*/ 0 h 799"/>
              <a:gd name="T2" fmla="*/ 41551305 w 428"/>
              <a:gd name="T3" fmla="*/ 77466990 h 799"/>
              <a:gd name="T4" fmla="*/ 55272338 w 428"/>
              <a:gd name="T5" fmla="*/ 77466990 h 799"/>
              <a:gd name="T6" fmla="*/ 27701110 w 428"/>
              <a:gd name="T7" fmla="*/ 103202891 h 799"/>
              <a:gd name="T8" fmla="*/ 0 w 428"/>
              <a:gd name="T9" fmla="*/ 77466990 h 799"/>
              <a:gd name="T10" fmla="*/ 13850555 w 428"/>
              <a:gd name="T11" fmla="*/ 77466990 h 799"/>
              <a:gd name="T12" fmla="*/ 13850555 w 428"/>
              <a:gd name="T13" fmla="*/ 0 h 799"/>
              <a:gd name="T14" fmla="*/ 41551305 w 428"/>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799"/>
              <a:gd name="T26" fmla="*/ 428 w 428"/>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799">
                <a:moveTo>
                  <a:pt x="321" y="0"/>
                </a:moveTo>
                <a:lnTo>
                  <a:pt x="321" y="599"/>
                </a:lnTo>
                <a:lnTo>
                  <a:pt x="427" y="599"/>
                </a:lnTo>
                <a:lnTo>
                  <a:pt x="214" y="798"/>
                </a:lnTo>
                <a:lnTo>
                  <a:pt x="0" y="599"/>
                </a:lnTo>
                <a:lnTo>
                  <a:pt x="107" y="599"/>
                </a:lnTo>
                <a:lnTo>
                  <a:pt x="107" y="0"/>
                </a:lnTo>
                <a:lnTo>
                  <a:pt x="321"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2" name="Freeform 127"/>
          <p:cNvSpPr>
            <a:spLocks noChangeArrowheads="1"/>
          </p:cNvSpPr>
          <p:nvPr/>
        </p:nvSpPr>
        <p:spPr bwMode="auto">
          <a:xfrm>
            <a:off x="2055813" y="2706688"/>
            <a:ext cx="152400" cy="287337"/>
          </a:xfrm>
          <a:custGeom>
            <a:avLst/>
            <a:gdLst>
              <a:gd name="T0" fmla="*/ 40954265 w 424"/>
              <a:gd name="T1" fmla="*/ 0 h 799"/>
              <a:gd name="T2" fmla="*/ 40954265 w 424"/>
              <a:gd name="T3" fmla="*/ 77466990 h 799"/>
              <a:gd name="T4" fmla="*/ 54648699 w 424"/>
              <a:gd name="T5" fmla="*/ 77466990 h 799"/>
              <a:gd name="T6" fmla="*/ 27259831 w 424"/>
              <a:gd name="T7" fmla="*/ 103202891 h 799"/>
              <a:gd name="T8" fmla="*/ 0 w 424"/>
              <a:gd name="T9" fmla="*/ 77466990 h 799"/>
              <a:gd name="T10" fmla="*/ 13565397 w 424"/>
              <a:gd name="T11" fmla="*/ 77466990 h 799"/>
              <a:gd name="T12" fmla="*/ 13565397 w 424"/>
              <a:gd name="T13" fmla="*/ 0 h 799"/>
              <a:gd name="T14" fmla="*/ 40954265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3" name="Freeform 128"/>
          <p:cNvSpPr>
            <a:spLocks noChangeArrowheads="1"/>
          </p:cNvSpPr>
          <p:nvPr/>
        </p:nvSpPr>
        <p:spPr bwMode="auto">
          <a:xfrm>
            <a:off x="3275013" y="2706688"/>
            <a:ext cx="153987" cy="287337"/>
          </a:xfrm>
          <a:custGeom>
            <a:avLst/>
            <a:gdLst>
              <a:gd name="T0" fmla="*/ 41551305 w 428"/>
              <a:gd name="T1" fmla="*/ 0 h 799"/>
              <a:gd name="T2" fmla="*/ 41551305 w 428"/>
              <a:gd name="T3" fmla="*/ 77466990 h 799"/>
              <a:gd name="T4" fmla="*/ 55272338 w 428"/>
              <a:gd name="T5" fmla="*/ 77466990 h 799"/>
              <a:gd name="T6" fmla="*/ 27701110 w 428"/>
              <a:gd name="T7" fmla="*/ 103202891 h 799"/>
              <a:gd name="T8" fmla="*/ 0 w 428"/>
              <a:gd name="T9" fmla="*/ 77466990 h 799"/>
              <a:gd name="T10" fmla="*/ 13850555 w 428"/>
              <a:gd name="T11" fmla="*/ 77466990 h 799"/>
              <a:gd name="T12" fmla="*/ 13850555 w 428"/>
              <a:gd name="T13" fmla="*/ 0 h 799"/>
              <a:gd name="T14" fmla="*/ 41551305 w 428"/>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799"/>
              <a:gd name="T26" fmla="*/ 428 w 428"/>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799">
                <a:moveTo>
                  <a:pt x="321" y="0"/>
                </a:moveTo>
                <a:lnTo>
                  <a:pt x="321" y="599"/>
                </a:lnTo>
                <a:lnTo>
                  <a:pt x="427" y="599"/>
                </a:lnTo>
                <a:lnTo>
                  <a:pt x="214" y="798"/>
                </a:lnTo>
                <a:lnTo>
                  <a:pt x="0" y="599"/>
                </a:lnTo>
                <a:lnTo>
                  <a:pt x="107" y="599"/>
                </a:lnTo>
                <a:lnTo>
                  <a:pt x="107" y="0"/>
                </a:lnTo>
                <a:lnTo>
                  <a:pt x="321"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4" name="Freeform 129"/>
          <p:cNvSpPr>
            <a:spLocks noChangeArrowheads="1"/>
          </p:cNvSpPr>
          <p:nvPr/>
        </p:nvSpPr>
        <p:spPr bwMode="auto">
          <a:xfrm>
            <a:off x="2970213" y="2706688"/>
            <a:ext cx="152400" cy="287337"/>
          </a:xfrm>
          <a:custGeom>
            <a:avLst/>
            <a:gdLst>
              <a:gd name="T0" fmla="*/ 40954265 w 424"/>
              <a:gd name="T1" fmla="*/ 0 h 799"/>
              <a:gd name="T2" fmla="*/ 40954265 w 424"/>
              <a:gd name="T3" fmla="*/ 77466990 h 799"/>
              <a:gd name="T4" fmla="*/ 54648699 w 424"/>
              <a:gd name="T5" fmla="*/ 77466990 h 799"/>
              <a:gd name="T6" fmla="*/ 27259831 w 424"/>
              <a:gd name="T7" fmla="*/ 103202891 h 799"/>
              <a:gd name="T8" fmla="*/ 0 w 424"/>
              <a:gd name="T9" fmla="*/ 77466990 h 799"/>
              <a:gd name="T10" fmla="*/ 13565397 w 424"/>
              <a:gd name="T11" fmla="*/ 77466990 h 799"/>
              <a:gd name="T12" fmla="*/ 13565397 w 424"/>
              <a:gd name="T13" fmla="*/ 0 h 799"/>
              <a:gd name="T14" fmla="*/ 40954265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5" name="Freeform 130"/>
          <p:cNvSpPr>
            <a:spLocks noChangeArrowheads="1"/>
          </p:cNvSpPr>
          <p:nvPr/>
        </p:nvSpPr>
        <p:spPr bwMode="auto">
          <a:xfrm>
            <a:off x="2665413" y="2706688"/>
            <a:ext cx="152400" cy="287337"/>
          </a:xfrm>
          <a:custGeom>
            <a:avLst/>
            <a:gdLst>
              <a:gd name="T0" fmla="*/ 40954265 w 424"/>
              <a:gd name="T1" fmla="*/ 0 h 799"/>
              <a:gd name="T2" fmla="*/ 40954265 w 424"/>
              <a:gd name="T3" fmla="*/ 77466990 h 799"/>
              <a:gd name="T4" fmla="*/ 54648699 w 424"/>
              <a:gd name="T5" fmla="*/ 77466990 h 799"/>
              <a:gd name="T6" fmla="*/ 27259831 w 424"/>
              <a:gd name="T7" fmla="*/ 103202891 h 799"/>
              <a:gd name="T8" fmla="*/ 0 w 424"/>
              <a:gd name="T9" fmla="*/ 77466990 h 799"/>
              <a:gd name="T10" fmla="*/ 13565397 w 424"/>
              <a:gd name="T11" fmla="*/ 77466990 h 799"/>
              <a:gd name="T12" fmla="*/ 13565397 w 424"/>
              <a:gd name="T13" fmla="*/ 0 h 799"/>
              <a:gd name="T14" fmla="*/ 40954265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6" name="Freeform 131"/>
          <p:cNvSpPr>
            <a:spLocks noChangeArrowheads="1"/>
          </p:cNvSpPr>
          <p:nvPr/>
        </p:nvSpPr>
        <p:spPr bwMode="auto">
          <a:xfrm>
            <a:off x="3579813" y="2706688"/>
            <a:ext cx="152400" cy="287337"/>
          </a:xfrm>
          <a:custGeom>
            <a:avLst/>
            <a:gdLst>
              <a:gd name="T0" fmla="*/ 40954265 w 424"/>
              <a:gd name="T1" fmla="*/ 0 h 799"/>
              <a:gd name="T2" fmla="*/ 40954265 w 424"/>
              <a:gd name="T3" fmla="*/ 77466990 h 799"/>
              <a:gd name="T4" fmla="*/ 54648699 w 424"/>
              <a:gd name="T5" fmla="*/ 77466990 h 799"/>
              <a:gd name="T6" fmla="*/ 27259831 w 424"/>
              <a:gd name="T7" fmla="*/ 103202891 h 799"/>
              <a:gd name="T8" fmla="*/ 0 w 424"/>
              <a:gd name="T9" fmla="*/ 77466990 h 799"/>
              <a:gd name="T10" fmla="*/ 13565397 w 424"/>
              <a:gd name="T11" fmla="*/ 77466990 h 799"/>
              <a:gd name="T12" fmla="*/ 13565397 w 424"/>
              <a:gd name="T13" fmla="*/ 0 h 799"/>
              <a:gd name="T14" fmla="*/ 40954265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7" name="Freeform 132"/>
          <p:cNvSpPr>
            <a:spLocks noChangeArrowheads="1"/>
          </p:cNvSpPr>
          <p:nvPr/>
        </p:nvSpPr>
        <p:spPr bwMode="auto">
          <a:xfrm>
            <a:off x="3884613" y="2706688"/>
            <a:ext cx="152400" cy="287337"/>
          </a:xfrm>
          <a:custGeom>
            <a:avLst/>
            <a:gdLst>
              <a:gd name="T0" fmla="*/ 40954265 w 424"/>
              <a:gd name="T1" fmla="*/ 0 h 799"/>
              <a:gd name="T2" fmla="*/ 40954265 w 424"/>
              <a:gd name="T3" fmla="*/ 77466990 h 799"/>
              <a:gd name="T4" fmla="*/ 54648699 w 424"/>
              <a:gd name="T5" fmla="*/ 77466990 h 799"/>
              <a:gd name="T6" fmla="*/ 27259831 w 424"/>
              <a:gd name="T7" fmla="*/ 103202891 h 799"/>
              <a:gd name="T8" fmla="*/ 0 w 424"/>
              <a:gd name="T9" fmla="*/ 77466990 h 799"/>
              <a:gd name="T10" fmla="*/ 13565397 w 424"/>
              <a:gd name="T11" fmla="*/ 77466990 h 799"/>
              <a:gd name="T12" fmla="*/ 13565397 w 424"/>
              <a:gd name="T13" fmla="*/ 0 h 799"/>
              <a:gd name="T14" fmla="*/ 40954265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8" name="Freeform 133"/>
          <p:cNvSpPr>
            <a:spLocks noChangeArrowheads="1"/>
          </p:cNvSpPr>
          <p:nvPr/>
        </p:nvSpPr>
        <p:spPr bwMode="auto">
          <a:xfrm>
            <a:off x="4189413" y="2706688"/>
            <a:ext cx="153987" cy="287337"/>
          </a:xfrm>
          <a:custGeom>
            <a:avLst/>
            <a:gdLst>
              <a:gd name="T0" fmla="*/ 41551305 w 428"/>
              <a:gd name="T1" fmla="*/ 0 h 799"/>
              <a:gd name="T2" fmla="*/ 41551305 w 428"/>
              <a:gd name="T3" fmla="*/ 77466990 h 799"/>
              <a:gd name="T4" fmla="*/ 55272338 w 428"/>
              <a:gd name="T5" fmla="*/ 77466990 h 799"/>
              <a:gd name="T6" fmla="*/ 27701110 w 428"/>
              <a:gd name="T7" fmla="*/ 103202891 h 799"/>
              <a:gd name="T8" fmla="*/ 0 w 428"/>
              <a:gd name="T9" fmla="*/ 77466990 h 799"/>
              <a:gd name="T10" fmla="*/ 13850555 w 428"/>
              <a:gd name="T11" fmla="*/ 77466990 h 799"/>
              <a:gd name="T12" fmla="*/ 13850555 w 428"/>
              <a:gd name="T13" fmla="*/ 0 h 799"/>
              <a:gd name="T14" fmla="*/ 41551305 w 428"/>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799"/>
              <a:gd name="T26" fmla="*/ 428 w 428"/>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799">
                <a:moveTo>
                  <a:pt x="321" y="0"/>
                </a:moveTo>
                <a:lnTo>
                  <a:pt x="321" y="599"/>
                </a:lnTo>
                <a:lnTo>
                  <a:pt x="427" y="599"/>
                </a:lnTo>
                <a:lnTo>
                  <a:pt x="214" y="798"/>
                </a:lnTo>
                <a:lnTo>
                  <a:pt x="0" y="599"/>
                </a:lnTo>
                <a:lnTo>
                  <a:pt x="107" y="599"/>
                </a:lnTo>
                <a:lnTo>
                  <a:pt x="107" y="0"/>
                </a:lnTo>
                <a:lnTo>
                  <a:pt x="321"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9" name="Freeform 134"/>
          <p:cNvSpPr>
            <a:spLocks noChangeArrowheads="1"/>
          </p:cNvSpPr>
          <p:nvPr/>
        </p:nvSpPr>
        <p:spPr bwMode="auto">
          <a:xfrm>
            <a:off x="1751013" y="2706688"/>
            <a:ext cx="152400" cy="287337"/>
          </a:xfrm>
          <a:custGeom>
            <a:avLst/>
            <a:gdLst>
              <a:gd name="T0" fmla="*/ 40954265 w 424"/>
              <a:gd name="T1" fmla="*/ 0 h 799"/>
              <a:gd name="T2" fmla="*/ 40954265 w 424"/>
              <a:gd name="T3" fmla="*/ 77466990 h 799"/>
              <a:gd name="T4" fmla="*/ 54648699 w 424"/>
              <a:gd name="T5" fmla="*/ 77466990 h 799"/>
              <a:gd name="T6" fmla="*/ 27259831 w 424"/>
              <a:gd name="T7" fmla="*/ 103202891 h 799"/>
              <a:gd name="T8" fmla="*/ 0 w 424"/>
              <a:gd name="T9" fmla="*/ 77466990 h 799"/>
              <a:gd name="T10" fmla="*/ 13565397 w 424"/>
              <a:gd name="T11" fmla="*/ 77466990 h 799"/>
              <a:gd name="T12" fmla="*/ 13565397 w 424"/>
              <a:gd name="T13" fmla="*/ 0 h 799"/>
              <a:gd name="T14" fmla="*/ 40954265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0" name="Freeform 135"/>
          <p:cNvSpPr>
            <a:spLocks noChangeArrowheads="1"/>
          </p:cNvSpPr>
          <p:nvPr/>
        </p:nvSpPr>
        <p:spPr bwMode="auto">
          <a:xfrm>
            <a:off x="1446213" y="2706688"/>
            <a:ext cx="153987" cy="287337"/>
          </a:xfrm>
          <a:custGeom>
            <a:avLst/>
            <a:gdLst>
              <a:gd name="T0" fmla="*/ 41551305 w 428"/>
              <a:gd name="T1" fmla="*/ 0 h 799"/>
              <a:gd name="T2" fmla="*/ 41551305 w 428"/>
              <a:gd name="T3" fmla="*/ 77466990 h 799"/>
              <a:gd name="T4" fmla="*/ 55272338 w 428"/>
              <a:gd name="T5" fmla="*/ 77466990 h 799"/>
              <a:gd name="T6" fmla="*/ 27701110 w 428"/>
              <a:gd name="T7" fmla="*/ 103202891 h 799"/>
              <a:gd name="T8" fmla="*/ 0 w 428"/>
              <a:gd name="T9" fmla="*/ 77466990 h 799"/>
              <a:gd name="T10" fmla="*/ 13850555 w 428"/>
              <a:gd name="T11" fmla="*/ 77466990 h 799"/>
              <a:gd name="T12" fmla="*/ 13850555 w 428"/>
              <a:gd name="T13" fmla="*/ 0 h 799"/>
              <a:gd name="T14" fmla="*/ 41551305 w 428"/>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799"/>
              <a:gd name="T26" fmla="*/ 428 w 428"/>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799">
                <a:moveTo>
                  <a:pt x="321" y="0"/>
                </a:moveTo>
                <a:lnTo>
                  <a:pt x="321" y="599"/>
                </a:lnTo>
                <a:lnTo>
                  <a:pt x="427" y="599"/>
                </a:lnTo>
                <a:lnTo>
                  <a:pt x="214" y="798"/>
                </a:lnTo>
                <a:lnTo>
                  <a:pt x="0" y="599"/>
                </a:lnTo>
                <a:lnTo>
                  <a:pt x="107" y="599"/>
                </a:lnTo>
                <a:lnTo>
                  <a:pt x="107" y="0"/>
                </a:lnTo>
                <a:lnTo>
                  <a:pt x="321"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1" name="Freeform 136"/>
          <p:cNvSpPr>
            <a:spLocks noChangeArrowheads="1"/>
          </p:cNvSpPr>
          <p:nvPr/>
        </p:nvSpPr>
        <p:spPr bwMode="auto">
          <a:xfrm>
            <a:off x="1141413" y="2706688"/>
            <a:ext cx="152400" cy="287337"/>
          </a:xfrm>
          <a:custGeom>
            <a:avLst/>
            <a:gdLst>
              <a:gd name="T0" fmla="*/ 40954265 w 424"/>
              <a:gd name="T1" fmla="*/ 0 h 799"/>
              <a:gd name="T2" fmla="*/ 40954265 w 424"/>
              <a:gd name="T3" fmla="*/ 77466990 h 799"/>
              <a:gd name="T4" fmla="*/ 54648699 w 424"/>
              <a:gd name="T5" fmla="*/ 77466990 h 799"/>
              <a:gd name="T6" fmla="*/ 27259831 w 424"/>
              <a:gd name="T7" fmla="*/ 103202891 h 799"/>
              <a:gd name="T8" fmla="*/ 0 w 424"/>
              <a:gd name="T9" fmla="*/ 77466990 h 799"/>
              <a:gd name="T10" fmla="*/ 13565397 w 424"/>
              <a:gd name="T11" fmla="*/ 77466990 h 799"/>
              <a:gd name="T12" fmla="*/ 13565397 w 424"/>
              <a:gd name="T13" fmla="*/ 0 h 799"/>
              <a:gd name="T14" fmla="*/ 40954265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2" name="Freeform 137"/>
          <p:cNvSpPr>
            <a:spLocks noChangeArrowheads="1"/>
          </p:cNvSpPr>
          <p:nvPr/>
        </p:nvSpPr>
        <p:spPr bwMode="auto">
          <a:xfrm>
            <a:off x="4570413" y="2706688"/>
            <a:ext cx="152400" cy="287337"/>
          </a:xfrm>
          <a:custGeom>
            <a:avLst/>
            <a:gdLst>
              <a:gd name="T0" fmla="*/ 40954265 w 424"/>
              <a:gd name="T1" fmla="*/ 0 h 799"/>
              <a:gd name="T2" fmla="*/ 40954265 w 424"/>
              <a:gd name="T3" fmla="*/ 77466990 h 799"/>
              <a:gd name="T4" fmla="*/ 54648699 w 424"/>
              <a:gd name="T5" fmla="*/ 77466990 h 799"/>
              <a:gd name="T6" fmla="*/ 27259831 w 424"/>
              <a:gd name="T7" fmla="*/ 103202891 h 799"/>
              <a:gd name="T8" fmla="*/ 0 w 424"/>
              <a:gd name="T9" fmla="*/ 77466990 h 799"/>
              <a:gd name="T10" fmla="*/ 13565397 w 424"/>
              <a:gd name="T11" fmla="*/ 77466990 h 799"/>
              <a:gd name="T12" fmla="*/ 13565397 w 424"/>
              <a:gd name="T13" fmla="*/ 0 h 799"/>
              <a:gd name="T14" fmla="*/ 40954265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3" name="Freeform 138"/>
          <p:cNvSpPr>
            <a:spLocks noChangeArrowheads="1"/>
          </p:cNvSpPr>
          <p:nvPr/>
        </p:nvSpPr>
        <p:spPr bwMode="auto">
          <a:xfrm>
            <a:off x="4951413" y="2706688"/>
            <a:ext cx="152400" cy="287337"/>
          </a:xfrm>
          <a:custGeom>
            <a:avLst/>
            <a:gdLst>
              <a:gd name="T0" fmla="*/ 40954265 w 424"/>
              <a:gd name="T1" fmla="*/ 0 h 799"/>
              <a:gd name="T2" fmla="*/ 40954265 w 424"/>
              <a:gd name="T3" fmla="*/ 77466990 h 799"/>
              <a:gd name="T4" fmla="*/ 54648699 w 424"/>
              <a:gd name="T5" fmla="*/ 77466990 h 799"/>
              <a:gd name="T6" fmla="*/ 27259831 w 424"/>
              <a:gd name="T7" fmla="*/ 103202891 h 799"/>
              <a:gd name="T8" fmla="*/ 0 w 424"/>
              <a:gd name="T9" fmla="*/ 77466990 h 799"/>
              <a:gd name="T10" fmla="*/ 13565397 w 424"/>
              <a:gd name="T11" fmla="*/ 77466990 h 799"/>
              <a:gd name="T12" fmla="*/ 13565397 w 424"/>
              <a:gd name="T13" fmla="*/ 0 h 799"/>
              <a:gd name="T14" fmla="*/ 40954265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4" name="Text Box 139"/>
          <p:cNvSpPr txBox="1">
            <a:spLocks noChangeArrowheads="1"/>
          </p:cNvSpPr>
          <p:nvPr/>
        </p:nvSpPr>
        <p:spPr bwMode="auto">
          <a:xfrm>
            <a:off x="684213" y="2476500"/>
            <a:ext cx="4800600" cy="231775"/>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475"/>
              </a:spcBef>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rgbClr val="700D13"/>
                </a:solidFill>
                <a:latin typeface="Verdana" pitchFamily="-112" charset="0"/>
              </a:rPr>
              <a:t>THE FORCE OF GRAVITY PUSHES DOWNWARD</a:t>
            </a:r>
          </a:p>
        </p:txBody>
      </p:sp>
      <p:sp>
        <p:nvSpPr>
          <p:cNvPr id="26765" name="Text Box 140"/>
          <p:cNvSpPr txBox="1">
            <a:spLocks noChangeArrowheads="1"/>
          </p:cNvSpPr>
          <p:nvPr/>
        </p:nvSpPr>
        <p:spPr bwMode="auto">
          <a:xfrm>
            <a:off x="684213" y="4533900"/>
            <a:ext cx="4800600" cy="231775"/>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475"/>
              </a:spcBef>
              <a:buClr>
                <a:srgbClr val="F6F608"/>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rgbClr val="F6F608"/>
                </a:solidFill>
                <a:latin typeface="Verdana" pitchFamily="-112" charset="0"/>
              </a:rPr>
              <a:t>THE CO</a:t>
            </a:r>
            <a:r>
              <a:rPr lang="en-GB" sz="600" b="1">
                <a:solidFill>
                  <a:srgbClr val="F6F608"/>
                </a:solidFill>
                <a:latin typeface="Verdana" pitchFamily="-112" charset="0"/>
              </a:rPr>
              <a:t>2</a:t>
            </a:r>
            <a:r>
              <a:rPr lang="en-GB" sz="900" b="1">
                <a:solidFill>
                  <a:srgbClr val="F6F608"/>
                </a:solidFill>
                <a:latin typeface="Verdana" pitchFamily="-112" charset="0"/>
              </a:rPr>
              <a:t> RELEASED DURING FERMENTATION PUSHES UPWARD</a:t>
            </a:r>
          </a:p>
        </p:txBody>
      </p:sp>
      <p:sp>
        <p:nvSpPr>
          <p:cNvPr id="26766" name="Oval 141"/>
          <p:cNvSpPr>
            <a:spLocks noChangeArrowheads="1"/>
          </p:cNvSpPr>
          <p:nvPr/>
        </p:nvSpPr>
        <p:spPr bwMode="auto">
          <a:xfrm>
            <a:off x="2436813" y="3849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67" name="Oval 142"/>
          <p:cNvSpPr>
            <a:spLocks noChangeArrowheads="1"/>
          </p:cNvSpPr>
          <p:nvPr/>
        </p:nvSpPr>
        <p:spPr bwMode="auto">
          <a:xfrm>
            <a:off x="1293813" y="4078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68" name="Oval 143"/>
          <p:cNvSpPr>
            <a:spLocks noChangeArrowheads="1"/>
          </p:cNvSpPr>
          <p:nvPr/>
        </p:nvSpPr>
        <p:spPr bwMode="auto">
          <a:xfrm>
            <a:off x="2208213" y="5297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69" name="Oval 144"/>
          <p:cNvSpPr>
            <a:spLocks noChangeArrowheads="1"/>
          </p:cNvSpPr>
          <p:nvPr/>
        </p:nvSpPr>
        <p:spPr bwMode="auto">
          <a:xfrm>
            <a:off x="1522413" y="5068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0" name="Oval 145"/>
          <p:cNvSpPr>
            <a:spLocks noChangeArrowheads="1"/>
          </p:cNvSpPr>
          <p:nvPr/>
        </p:nvSpPr>
        <p:spPr bwMode="auto">
          <a:xfrm>
            <a:off x="2817813" y="5602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1" name="Oval 146"/>
          <p:cNvSpPr>
            <a:spLocks noChangeArrowheads="1"/>
          </p:cNvSpPr>
          <p:nvPr/>
        </p:nvSpPr>
        <p:spPr bwMode="auto">
          <a:xfrm>
            <a:off x="2589213" y="5678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2" name="Oval 147"/>
          <p:cNvSpPr>
            <a:spLocks noChangeArrowheads="1"/>
          </p:cNvSpPr>
          <p:nvPr/>
        </p:nvSpPr>
        <p:spPr bwMode="auto">
          <a:xfrm>
            <a:off x="912813" y="5526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3" name="Oval 148"/>
          <p:cNvSpPr>
            <a:spLocks noChangeArrowheads="1"/>
          </p:cNvSpPr>
          <p:nvPr/>
        </p:nvSpPr>
        <p:spPr bwMode="auto">
          <a:xfrm>
            <a:off x="760413" y="4840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4" name="Oval 149"/>
          <p:cNvSpPr>
            <a:spLocks noChangeArrowheads="1"/>
          </p:cNvSpPr>
          <p:nvPr/>
        </p:nvSpPr>
        <p:spPr bwMode="auto">
          <a:xfrm>
            <a:off x="836613" y="2478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5" name="Oval 150"/>
          <p:cNvSpPr>
            <a:spLocks noChangeArrowheads="1"/>
          </p:cNvSpPr>
          <p:nvPr/>
        </p:nvSpPr>
        <p:spPr bwMode="auto">
          <a:xfrm>
            <a:off x="2208213" y="2782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6" name="Oval 151"/>
          <p:cNvSpPr>
            <a:spLocks noChangeArrowheads="1"/>
          </p:cNvSpPr>
          <p:nvPr/>
        </p:nvSpPr>
        <p:spPr bwMode="auto">
          <a:xfrm>
            <a:off x="3427413" y="2630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7" name="Oval 152"/>
          <p:cNvSpPr>
            <a:spLocks noChangeArrowheads="1"/>
          </p:cNvSpPr>
          <p:nvPr/>
        </p:nvSpPr>
        <p:spPr bwMode="auto">
          <a:xfrm>
            <a:off x="4799013" y="2859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8" name="Oval 153"/>
          <p:cNvSpPr>
            <a:spLocks noChangeArrowheads="1"/>
          </p:cNvSpPr>
          <p:nvPr/>
        </p:nvSpPr>
        <p:spPr bwMode="auto">
          <a:xfrm>
            <a:off x="2894013" y="3925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9" name="Oval 154"/>
          <p:cNvSpPr>
            <a:spLocks noChangeArrowheads="1"/>
          </p:cNvSpPr>
          <p:nvPr/>
        </p:nvSpPr>
        <p:spPr bwMode="auto">
          <a:xfrm>
            <a:off x="4037013" y="3240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0" name="Oval 155"/>
          <p:cNvSpPr>
            <a:spLocks noChangeArrowheads="1"/>
          </p:cNvSpPr>
          <p:nvPr/>
        </p:nvSpPr>
        <p:spPr bwMode="auto">
          <a:xfrm>
            <a:off x="4341813" y="3544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1" name="Oval 156"/>
          <p:cNvSpPr>
            <a:spLocks noChangeArrowheads="1"/>
          </p:cNvSpPr>
          <p:nvPr/>
        </p:nvSpPr>
        <p:spPr bwMode="auto">
          <a:xfrm>
            <a:off x="4265613" y="4230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2" name="Oval 157"/>
          <p:cNvSpPr>
            <a:spLocks noChangeArrowheads="1"/>
          </p:cNvSpPr>
          <p:nvPr/>
        </p:nvSpPr>
        <p:spPr bwMode="auto">
          <a:xfrm>
            <a:off x="3503613" y="3544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3" name="Oval 158"/>
          <p:cNvSpPr>
            <a:spLocks noChangeArrowheads="1"/>
          </p:cNvSpPr>
          <p:nvPr/>
        </p:nvSpPr>
        <p:spPr bwMode="auto">
          <a:xfrm>
            <a:off x="2970213" y="3087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4" name="Oval 159"/>
          <p:cNvSpPr>
            <a:spLocks noChangeArrowheads="1"/>
          </p:cNvSpPr>
          <p:nvPr/>
        </p:nvSpPr>
        <p:spPr bwMode="auto">
          <a:xfrm>
            <a:off x="684213" y="3773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5" name="Oval 160"/>
          <p:cNvSpPr>
            <a:spLocks noChangeArrowheads="1"/>
          </p:cNvSpPr>
          <p:nvPr/>
        </p:nvSpPr>
        <p:spPr bwMode="auto">
          <a:xfrm>
            <a:off x="1827213" y="3087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6" name="Oval 161"/>
          <p:cNvSpPr>
            <a:spLocks noChangeArrowheads="1"/>
          </p:cNvSpPr>
          <p:nvPr/>
        </p:nvSpPr>
        <p:spPr bwMode="auto">
          <a:xfrm>
            <a:off x="2132013" y="3392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7" name="Oval 162"/>
          <p:cNvSpPr>
            <a:spLocks noChangeArrowheads="1"/>
          </p:cNvSpPr>
          <p:nvPr/>
        </p:nvSpPr>
        <p:spPr bwMode="auto">
          <a:xfrm>
            <a:off x="2055813" y="4078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8" name="Oval 163"/>
          <p:cNvSpPr>
            <a:spLocks noChangeArrowheads="1"/>
          </p:cNvSpPr>
          <p:nvPr/>
        </p:nvSpPr>
        <p:spPr bwMode="auto">
          <a:xfrm>
            <a:off x="1293813" y="3392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9" name="Oval 164"/>
          <p:cNvSpPr>
            <a:spLocks noChangeArrowheads="1"/>
          </p:cNvSpPr>
          <p:nvPr/>
        </p:nvSpPr>
        <p:spPr bwMode="auto">
          <a:xfrm>
            <a:off x="760413" y="2935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0" name="Oval 165"/>
          <p:cNvSpPr>
            <a:spLocks noChangeArrowheads="1"/>
          </p:cNvSpPr>
          <p:nvPr/>
        </p:nvSpPr>
        <p:spPr bwMode="auto">
          <a:xfrm>
            <a:off x="3808413" y="3087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1" name="Oval 166"/>
          <p:cNvSpPr>
            <a:spLocks noChangeArrowheads="1"/>
          </p:cNvSpPr>
          <p:nvPr/>
        </p:nvSpPr>
        <p:spPr bwMode="auto">
          <a:xfrm>
            <a:off x="4951413" y="2401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2" name="Oval 167"/>
          <p:cNvSpPr>
            <a:spLocks noChangeArrowheads="1"/>
          </p:cNvSpPr>
          <p:nvPr/>
        </p:nvSpPr>
        <p:spPr bwMode="auto">
          <a:xfrm>
            <a:off x="5256213" y="2706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3" name="Oval 168"/>
          <p:cNvSpPr>
            <a:spLocks noChangeArrowheads="1"/>
          </p:cNvSpPr>
          <p:nvPr/>
        </p:nvSpPr>
        <p:spPr bwMode="auto">
          <a:xfrm>
            <a:off x="5180013" y="3392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4" name="Oval 169"/>
          <p:cNvSpPr>
            <a:spLocks noChangeArrowheads="1"/>
          </p:cNvSpPr>
          <p:nvPr/>
        </p:nvSpPr>
        <p:spPr bwMode="auto">
          <a:xfrm>
            <a:off x="4418013" y="2706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5" name="Oval 170"/>
          <p:cNvSpPr>
            <a:spLocks noChangeArrowheads="1"/>
          </p:cNvSpPr>
          <p:nvPr/>
        </p:nvSpPr>
        <p:spPr bwMode="auto">
          <a:xfrm>
            <a:off x="2894013" y="2706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6" name="Text Box 171"/>
          <p:cNvSpPr txBox="1">
            <a:spLocks noChangeArrowheads="1"/>
          </p:cNvSpPr>
          <p:nvPr/>
        </p:nvSpPr>
        <p:spPr bwMode="auto">
          <a:xfrm>
            <a:off x="684213" y="3937000"/>
            <a:ext cx="4800600" cy="231775"/>
          </a:xfrm>
          <a:prstGeom prst="rect">
            <a:avLst/>
          </a:prstGeom>
          <a:noFill/>
          <a:ln w="9525">
            <a:noFill/>
            <a:miter lim="800000"/>
            <a:headEnd/>
            <a:tailEnd/>
          </a:ln>
        </p:spPr>
        <p:txBody>
          <a:bodyPr lIns="90000" tIns="46800" rIns="90000" bIns="46800">
            <a:prstTxWarp prst="textNoShape">
              <a:avLst/>
            </a:prstTxWarp>
            <a:spAutoFit/>
          </a:bodyPr>
          <a:lstStyle/>
          <a:p>
            <a:pPr algn="ct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rgbClr val="F6F608"/>
                </a:solidFill>
                <a:latin typeface="Verdana" pitchFamily="-112" charset="0"/>
                <a:ea typeface="Verdana" pitchFamily="-112" charset="0"/>
                <a:cs typeface="Verdana" pitchFamily="-112" charset="0"/>
              </a:rPr>
              <a:t>FURTHER DRYING EFFECT BY THE CO</a:t>
            </a:r>
            <a:r>
              <a:rPr lang="en-GB" sz="600" b="1">
                <a:solidFill>
                  <a:srgbClr val="F6F608"/>
                </a:solidFill>
                <a:latin typeface="Verdana" pitchFamily="-112" charset="0"/>
                <a:ea typeface="Verdana" pitchFamily="-112" charset="0"/>
                <a:cs typeface="Verdana" pitchFamily="-112" charset="0"/>
              </a:rPr>
              <a:t>2</a:t>
            </a:r>
          </a:p>
        </p:txBody>
      </p:sp>
      <p:sp>
        <p:nvSpPr>
          <p:cNvPr id="26797" name="AutoShape 172"/>
          <p:cNvSpPr>
            <a:spLocks noChangeArrowheads="1"/>
          </p:cNvSpPr>
          <p:nvPr/>
        </p:nvSpPr>
        <p:spPr bwMode="auto">
          <a:xfrm>
            <a:off x="685800" y="3168650"/>
            <a:ext cx="4800600" cy="958850"/>
          </a:xfrm>
          <a:prstGeom prst="roundRect">
            <a:avLst>
              <a:gd name="adj" fmla="val 162"/>
            </a:avLst>
          </a:prstGeom>
          <a:solidFill>
            <a:srgbClr val="000000">
              <a:alpha val="25098"/>
            </a:srgbClr>
          </a:solidFill>
          <a:ln w="9525">
            <a:noFill/>
            <a:round/>
            <a:headEnd/>
            <a:tailEnd/>
          </a:ln>
        </p:spPr>
        <p:txBody>
          <a:bodyPr wrap="none" anchor="ctr">
            <a:prstTxWarp prst="textNoShape">
              <a:avLst/>
            </a:prstTxWarp>
          </a:bodyPr>
          <a:lstStyle/>
          <a:p>
            <a:endParaRPr lang="it-IT"/>
          </a:p>
        </p:txBody>
      </p:sp>
      <p:sp>
        <p:nvSpPr>
          <p:cNvPr id="26798" name="Text Box 173"/>
          <p:cNvSpPr txBox="1">
            <a:spLocks noChangeArrowheads="1"/>
          </p:cNvSpPr>
          <p:nvPr/>
        </p:nvSpPr>
        <p:spPr bwMode="auto">
          <a:xfrm>
            <a:off x="684213" y="3316288"/>
            <a:ext cx="4800600" cy="592137"/>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725"/>
              </a:spcBef>
              <a:buClr>
                <a:srgbClr val="FFFFFF"/>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300" b="1">
                <a:solidFill>
                  <a:srgbClr val="FFFFFF"/>
                </a:solidFill>
                <a:latin typeface="Verdana" pitchFamily="-112" charset="0"/>
              </a:rPr>
              <a:t>CRITICAL AREA OF MARC COMPACTING</a:t>
            </a:r>
          </a:p>
        </p:txBody>
      </p:sp>
      <p:sp>
        <p:nvSpPr>
          <p:cNvPr id="26799" name="Oval 174"/>
          <p:cNvSpPr>
            <a:spLocks noChangeArrowheads="1"/>
          </p:cNvSpPr>
          <p:nvPr/>
        </p:nvSpPr>
        <p:spPr bwMode="auto">
          <a:xfrm>
            <a:off x="865188" y="59166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0" name="Oval 175"/>
          <p:cNvSpPr>
            <a:spLocks noChangeArrowheads="1"/>
          </p:cNvSpPr>
          <p:nvPr/>
        </p:nvSpPr>
        <p:spPr bwMode="auto">
          <a:xfrm>
            <a:off x="3270250" y="560863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1" name="Oval 176"/>
          <p:cNvSpPr>
            <a:spLocks noChangeArrowheads="1"/>
          </p:cNvSpPr>
          <p:nvPr/>
        </p:nvSpPr>
        <p:spPr bwMode="auto">
          <a:xfrm>
            <a:off x="1474788" y="55356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2" name="Oval 177"/>
          <p:cNvSpPr>
            <a:spLocks noChangeArrowheads="1"/>
          </p:cNvSpPr>
          <p:nvPr/>
        </p:nvSpPr>
        <p:spPr bwMode="auto">
          <a:xfrm>
            <a:off x="4903788" y="56118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3" name="Oval 178"/>
          <p:cNvSpPr>
            <a:spLocks noChangeArrowheads="1"/>
          </p:cNvSpPr>
          <p:nvPr/>
        </p:nvSpPr>
        <p:spPr bwMode="auto">
          <a:xfrm>
            <a:off x="3346450" y="4816475"/>
            <a:ext cx="76200" cy="96838"/>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4" name="Oval 179"/>
          <p:cNvSpPr>
            <a:spLocks noChangeArrowheads="1"/>
          </p:cNvSpPr>
          <p:nvPr/>
        </p:nvSpPr>
        <p:spPr bwMode="auto">
          <a:xfrm>
            <a:off x="5284788" y="61452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5" name="Oval 180"/>
          <p:cNvSpPr>
            <a:spLocks noChangeArrowheads="1"/>
          </p:cNvSpPr>
          <p:nvPr/>
        </p:nvSpPr>
        <p:spPr bwMode="auto">
          <a:xfrm>
            <a:off x="4446588" y="49260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6" name="Oval 181"/>
          <p:cNvSpPr>
            <a:spLocks noChangeArrowheads="1"/>
          </p:cNvSpPr>
          <p:nvPr/>
        </p:nvSpPr>
        <p:spPr bwMode="auto">
          <a:xfrm>
            <a:off x="2846388" y="50022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7" name="Oval 182"/>
          <p:cNvSpPr>
            <a:spLocks noChangeArrowheads="1"/>
          </p:cNvSpPr>
          <p:nvPr/>
        </p:nvSpPr>
        <p:spPr bwMode="auto">
          <a:xfrm>
            <a:off x="1779588" y="48498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8" name="Text Box 183"/>
          <p:cNvSpPr txBox="1">
            <a:spLocks noChangeArrowheads="1"/>
          </p:cNvSpPr>
          <p:nvPr/>
        </p:nvSpPr>
        <p:spPr bwMode="auto">
          <a:xfrm>
            <a:off x="666750" y="1612900"/>
            <a:ext cx="4824413" cy="836613"/>
          </a:xfrm>
          <a:prstGeom prst="rect">
            <a:avLst/>
          </a:prstGeom>
          <a:noFill/>
          <a:ln w="9525">
            <a:noFill/>
            <a:miter lim="800000"/>
            <a:headEnd/>
            <a:tailEnd/>
          </a:ln>
        </p:spPr>
        <p:txBody>
          <a:bodyPr lIns="90000" tIns="46800" rIns="90000" bIns="46800">
            <a:prstTxWarp prst="textNoShape">
              <a:avLst/>
            </a:prstTxWarp>
            <a:spAutoFit/>
          </a:bodyPr>
          <a:lstStyle/>
          <a:p>
            <a:pPr>
              <a:lnSpc>
                <a:spcPts val="1250"/>
              </a:lnSpc>
              <a:buClr>
                <a:srgbClr val="80808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97979"/>
                </a:solidFill>
                <a:latin typeface="Verdana" pitchFamily="-112" charset="0"/>
              </a:rPr>
              <a:t>THE CRITICAL AREA can affect up to 30-50 percent of the cap of marc, and most of the work done in the vineyard is then wasted</a:t>
            </a:r>
            <a:r>
              <a:rPr lang="en-GB" sz="1200" b="1">
                <a:solidFill>
                  <a:srgbClr val="808080"/>
                </a:solidFill>
                <a:latin typeface="Verdana" pitchFamily="-112" charset="0"/>
              </a:rPr>
              <a:t>.</a:t>
            </a:r>
            <a:br>
              <a:rPr lang="en-GB" sz="1200" b="1">
                <a:solidFill>
                  <a:srgbClr val="808080"/>
                </a:solidFill>
                <a:latin typeface="Verdana" pitchFamily="-112" charset="0"/>
              </a:rPr>
            </a:br>
            <a:endParaRPr lang="en-GB" sz="1200" b="1">
              <a:solidFill>
                <a:srgbClr val="808080"/>
              </a:solidFill>
              <a:latin typeface="Verdana" pitchFamily="-112" charset="0"/>
            </a:endParaRPr>
          </a:p>
        </p:txBody>
      </p:sp>
      <p:sp>
        <p:nvSpPr>
          <p:cNvPr id="26809" name="Text Box 184"/>
          <p:cNvSpPr txBox="1">
            <a:spLocks noChangeArrowheads="1"/>
          </p:cNvSpPr>
          <p:nvPr/>
        </p:nvSpPr>
        <p:spPr bwMode="auto">
          <a:xfrm>
            <a:off x="1524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6DBB616-10C2-7C4E-9AF9-64D185E10B2C}"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1447800" y="5562600"/>
            <a:ext cx="5105400" cy="9144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Château de Cransac </a:t>
            </a:r>
          </a:p>
          <a:p>
            <a:pPr algn="ctr">
              <a:defRPr/>
            </a:pPr>
            <a:r>
              <a:rPr lang="it-IT" sz="1200" i="1">
                <a:effectLst>
                  <a:outerShdw blurRad="38100" dist="38100" dir="2700000" algn="tl">
                    <a:srgbClr val="DDDDDD"/>
                  </a:outerShdw>
                </a:effectLst>
                <a:latin typeface="Verdana" pitchFamily="-112" charset="0"/>
              </a:rPr>
              <a:t>(Sud- Ouest)- FRANCIA</a:t>
            </a:r>
            <a:br>
              <a:rPr lang="it-IT" sz="1200" i="1">
                <a:effectLst>
                  <a:outerShdw blurRad="38100" dist="38100" dir="2700000" algn="tl">
                    <a:srgbClr val="DDDDDD"/>
                  </a:outerShdw>
                </a:effectLst>
                <a:latin typeface="Verdana" pitchFamily="-112" charset="0"/>
              </a:rPr>
            </a:br>
            <a:r>
              <a:rPr lang="it-IT" sz="1200">
                <a:latin typeface="Verdana" pitchFamily="-112" charset="0"/>
              </a:rPr>
              <a:t>n. 8 of 21.000</a:t>
            </a:r>
            <a:r>
              <a:rPr lang="it-IT" sz="1200" i="1">
                <a:effectLst>
                  <a:outerShdw blurRad="38100" dist="38100" dir="2700000" algn="tl">
                    <a:srgbClr val="DDDDDD"/>
                  </a:outerShdw>
                </a:effectLst>
                <a:latin typeface="Verdana" pitchFamily="-112" charset="0"/>
              </a:rPr>
              <a:t>,  </a:t>
            </a:r>
            <a:r>
              <a:rPr lang="it-IT" sz="1200">
                <a:latin typeface="Verdana" pitchFamily="-112" charset="0"/>
              </a:rPr>
              <a:t>n. 4 of 14.000,   n. 2 of  8.200 lt.</a:t>
            </a:r>
          </a:p>
        </p:txBody>
      </p:sp>
      <p:pic>
        <p:nvPicPr>
          <p:cNvPr id="133123" name="Picture 3" descr="\\SERVER\Ganimede server\FOTO\FRANCIA\Cransac.jpg"/>
          <p:cNvPicPr>
            <a:picLocks noChangeAspect="1" noChangeArrowheads="1"/>
          </p:cNvPicPr>
          <p:nvPr/>
        </p:nvPicPr>
        <p:blipFill>
          <a:blip r:embed="rId2"/>
          <a:srcRect/>
          <a:stretch>
            <a:fillRect/>
          </a:stretch>
        </p:blipFill>
        <p:spPr bwMode="auto">
          <a:xfrm>
            <a:off x="1447800" y="1344613"/>
            <a:ext cx="6248400" cy="4167187"/>
          </a:xfrm>
          <a:prstGeom prst="rect">
            <a:avLst/>
          </a:prstGeom>
          <a:noFill/>
          <a:ln w="15875">
            <a:solidFill>
              <a:srgbClr val="000000"/>
            </a:solidFill>
            <a:miter lim="800000"/>
            <a:headEnd/>
            <a:tailEnd/>
          </a:ln>
        </p:spPr>
      </p:pic>
      <p:sp>
        <p:nvSpPr>
          <p:cNvPr id="133124" name="Text Box 4"/>
          <p:cNvSpPr txBox="1">
            <a:spLocks noChangeArrowheads="1"/>
          </p:cNvSpPr>
          <p:nvPr/>
        </p:nvSpPr>
        <p:spPr bwMode="auto">
          <a:xfrm>
            <a:off x="1981200" y="533400"/>
            <a:ext cx="3200400" cy="401638"/>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CONICAL bottom</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Domaine Faiveley</a:t>
            </a:r>
          </a:p>
          <a:p>
            <a:pPr algn="ctr">
              <a:defRPr/>
            </a:pPr>
            <a:r>
              <a:rPr lang="it-IT" sz="1200" i="1">
                <a:effectLst>
                  <a:outerShdw blurRad="38100" dist="38100" dir="2700000" algn="tl">
                    <a:srgbClr val="DDDDDD"/>
                  </a:outerShdw>
                </a:effectLst>
                <a:latin typeface="Verdana" pitchFamily="-112" charset="0"/>
              </a:rPr>
              <a:t>(Bourgogne) - FRANCIA</a:t>
            </a:r>
            <a:br>
              <a:rPr lang="it-IT" sz="1200" i="1">
                <a:effectLst>
                  <a:outerShdw blurRad="38100" dist="38100" dir="2700000" algn="tl">
                    <a:srgbClr val="DDDDDD"/>
                  </a:outerShdw>
                </a:effectLst>
                <a:latin typeface="Verdana" pitchFamily="-112" charset="0"/>
              </a:rPr>
            </a:br>
            <a:r>
              <a:rPr lang="it-IT" sz="1200">
                <a:latin typeface="Verdana" pitchFamily="-112" charset="0"/>
              </a:rPr>
              <a:t>n. 8  of 12.000 lt.</a:t>
            </a:r>
          </a:p>
        </p:txBody>
      </p:sp>
      <p:pic>
        <p:nvPicPr>
          <p:cNvPr id="134147" name="Picture 3" descr="\\SERVER\Ganimede server\FOTO\FRANCIA\Faiveley ridim.jpg"/>
          <p:cNvPicPr>
            <a:picLocks noChangeAspect="1" noChangeArrowheads="1"/>
          </p:cNvPicPr>
          <p:nvPr/>
        </p:nvPicPr>
        <p:blipFill>
          <a:blip r:embed="rId2"/>
          <a:srcRect/>
          <a:stretch>
            <a:fillRect/>
          </a:stretch>
        </p:blipFill>
        <p:spPr bwMode="auto">
          <a:xfrm>
            <a:off x="990600" y="1219200"/>
            <a:ext cx="6096000" cy="4572000"/>
          </a:xfrm>
          <a:prstGeom prst="rect">
            <a:avLst/>
          </a:prstGeom>
          <a:noFill/>
          <a:ln w="15875">
            <a:solidFill>
              <a:srgbClr val="000000"/>
            </a:solidFill>
            <a:miter lim="800000"/>
            <a:headEnd/>
            <a:tailEnd/>
          </a:ln>
        </p:spPr>
      </p:pic>
      <p:sp>
        <p:nvSpPr>
          <p:cNvPr id="134148" name="Text Box 4"/>
          <p:cNvSpPr txBox="1">
            <a:spLocks noChangeArrowheads="1"/>
          </p:cNvSpPr>
          <p:nvPr/>
        </p:nvSpPr>
        <p:spPr bwMode="auto">
          <a:xfrm>
            <a:off x="1143000" y="533400"/>
            <a:ext cx="4572000" cy="401638"/>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EXCENTRIC CONICAL bottom</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Coop. Ing. Giagnoni</a:t>
            </a:r>
          </a:p>
          <a:p>
            <a:pPr algn="ctr">
              <a:defRPr/>
            </a:pPr>
            <a:r>
              <a:rPr lang="it-IT" sz="1200" i="1">
                <a:effectLst>
                  <a:outerShdw blurRad="38100" dist="38100" dir="2700000" algn="tl">
                    <a:srgbClr val="DDDDDD"/>
                  </a:outerShdw>
                </a:effectLst>
                <a:latin typeface="Verdana" pitchFamily="-112" charset="0"/>
              </a:rPr>
              <a:t>(Mendoza) - ARGENTINA</a:t>
            </a:r>
            <a:br>
              <a:rPr lang="it-IT" sz="1200" i="1">
                <a:effectLst>
                  <a:outerShdw blurRad="38100" dist="38100" dir="2700000" algn="tl">
                    <a:srgbClr val="DDDDDD"/>
                  </a:outerShdw>
                </a:effectLst>
                <a:latin typeface="Verdana" pitchFamily="-112" charset="0"/>
              </a:rPr>
            </a:br>
            <a:r>
              <a:rPr lang="it-IT" sz="1200">
                <a:latin typeface="Verdana" pitchFamily="-112" charset="0"/>
              </a:rPr>
              <a:t>n. 18 of 40.000 lt.</a:t>
            </a:r>
          </a:p>
        </p:txBody>
      </p:sp>
      <p:pic>
        <p:nvPicPr>
          <p:cNvPr id="135171" name="Picture 2" descr="Giagnoni Mendoza 10 da 400- B"/>
          <p:cNvPicPr>
            <a:picLocks noChangeAspect="1" noChangeArrowheads="1"/>
          </p:cNvPicPr>
          <p:nvPr/>
        </p:nvPicPr>
        <p:blipFill>
          <a:blip r:embed="rId2"/>
          <a:srcRect/>
          <a:stretch>
            <a:fillRect/>
          </a:stretch>
        </p:blipFill>
        <p:spPr bwMode="auto">
          <a:xfrm>
            <a:off x="1349375" y="1225550"/>
            <a:ext cx="6102350" cy="45799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6194" name="Picture 2" descr="DSC00330"/>
          <p:cNvPicPr>
            <a:picLocks noChangeAspect="1" noChangeArrowheads="1"/>
          </p:cNvPicPr>
          <p:nvPr/>
        </p:nvPicPr>
        <p:blipFill>
          <a:blip r:embed="rId2"/>
          <a:srcRect/>
          <a:stretch>
            <a:fillRect/>
          </a:stretch>
        </p:blipFill>
        <p:spPr bwMode="auto">
          <a:xfrm>
            <a:off x="365125" y="1484313"/>
            <a:ext cx="2790825" cy="3719512"/>
          </a:xfrm>
          <a:prstGeom prst="rect">
            <a:avLst/>
          </a:prstGeom>
          <a:noFill/>
          <a:ln w="6350">
            <a:solidFill>
              <a:srgbClr val="000000"/>
            </a:solidFill>
            <a:miter lim="800000"/>
            <a:headEnd/>
            <a:tailEnd/>
          </a:ln>
        </p:spPr>
      </p:pic>
      <p:pic>
        <p:nvPicPr>
          <p:cNvPr id="136195" name="Picture 3" descr="Varga2"/>
          <p:cNvPicPr>
            <a:picLocks noChangeAspect="1" noChangeArrowheads="1"/>
          </p:cNvPicPr>
          <p:nvPr/>
        </p:nvPicPr>
        <p:blipFill>
          <a:blip r:embed="rId3"/>
          <a:srcRect/>
          <a:stretch>
            <a:fillRect/>
          </a:stretch>
        </p:blipFill>
        <p:spPr bwMode="auto">
          <a:xfrm>
            <a:off x="3317875" y="1484313"/>
            <a:ext cx="5548313" cy="3719512"/>
          </a:xfrm>
          <a:prstGeom prst="rect">
            <a:avLst/>
          </a:prstGeom>
          <a:noFill/>
          <a:ln w="6350">
            <a:solidFill>
              <a:srgbClr val="000000"/>
            </a:solidFill>
            <a:miter lim="800000"/>
            <a:headEnd/>
            <a:tailEnd/>
          </a:ln>
        </p:spPr>
      </p:pic>
      <p:sp>
        <p:nvSpPr>
          <p:cNvPr id="2" name="Rectangle 4"/>
          <p:cNvSpPr>
            <a:spLocks noChangeArrowheads="1"/>
          </p:cNvSpPr>
          <p:nvPr/>
        </p:nvSpPr>
        <p:spPr bwMode="auto">
          <a:xfrm>
            <a:off x="4510088" y="5373688"/>
            <a:ext cx="3086100" cy="457200"/>
          </a:xfrm>
          <a:prstGeom prst="rect">
            <a:avLst/>
          </a:prstGeom>
          <a:noFill/>
          <a:ln>
            <a:noFill/>
          </a:ln>
          <a:extLst>
            <a:ext uri="{909E8E84-426E-40DD-AFC4-6F175D3DCCD1}"/>
            <a:ext uri="{91240B29-F687-4F45-9708-019B960494DF}"/>
          </a:extLst>
        </p:spPr>
        <p:txBody>
          <a:bodyPr anchor="ctr">
            <a:prstTxWarp prst="textNoShape">
              <a:avLst/>
            </a:prstTxWarp>
          </a:bodyPr>
          <a:lstStyle/>
          <a:p>
            <a:pPr>
              <a:spcAft>
                <a:spcPts val="1000"/>
              </a:spcAft>
              <a:defRPr/>
            </a:pPr>
            <a:r>
              <a:rPr lang="es-ES_tradnl" sz="1200" b="1" i="1">
                <a:effectLst>
                  <a:outerShdw blurRad="38100" dist="38100" dir="2700000" algn="tl">
                    <a:srgbClr val="DDDDDD"/>
                  </a:outerShdw>
                </a:effectLst>
                <a:latin typeface="Verdana" pitchFamily="-112" charset="0"/>
              </a:rPr>
              <a:t>Varga</a:t>
            </a:r>
            <a:r>
              <a:rPr lang="de-DE" sz="1200" b="1">
                <a:latin typeface="Arial" pitchFamily="-112" charset="0"/>
              </a:rPr>
              <a:t> </a:t>
            </a:r>
            <a:r>
              <a:rPr lang="es-ES_tradnl" sz="1200" b="1" i="1">
                <a:effectLst>
                  <a:outerShdw blurRad="38100" dist="38100" dir="2700000" algn="tl">
                    <a:srgbClr val="DDDDDD"/>
                  </a:outerShdw>
                </a:effectLst>
                <a:latin typeface="Verdana" pitchFamily="-112" charset="0"/>
              </a:rPr>
              <a:t>Pincészet Kft</a:t>
            </a:r>
            <a:r>
              <a:rPr lang="es-ES_tradnl" sz="1200" i="1">
                <a:effectLst>
                  <a:outerShdw blurRad="38100" dist="38100" dir="2700000" algn="tl">
                    <a:srgbClr val="DDDDDD"/>
                  </a:outerShdw>
                </a:effectLst>
                <a:latin typeface="Verdana" pitchFamily="-112" charset="0"/>
              </a:rPr>
              <a:t> – HUNGARY</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10 of 60.000</a:t>
            </a:r>
            <a:r>
              <a:rPr lang="es-ES_tradnl" sz="1200" i="1">
                <a:effectLst>
                  <a:outerShdw blurRad="38100" dist="38100" dir="2700000" algn="tl">
                    <a:srgbClr val="DDDDDD"/>
                  </a:outerShdw>
                </a:effectLst>
                <a:latin typeface="Verdana" pitchFamily="-112" charset="0"/>
              </a:rPr>
              <a:t>, </a:t>
            </a:r>
            <a:r>
              <a:rPr lang="es-ES_tradnl" sz="1200">
                <a:latin typeface="Verdana" pitchFamily="-112" charset="0"/>
              </a:rPr>
              <a:t>n. 3 of 50.000, n. 4 of 40.000 lt.</a:t>
            </a:r>
            <a:endParaRPr lang="it-IT" sz="1200"/>
          </a:p>
        </p:txBody>
      </p:sp>
      <p:sp>
        <p:nvSpPr>
          <p:cNvPr id="4" name="Rectangle 7"/>
          <p:cNvSpPr>
            <a:spLocks noChangeArrowheads="1"/>
          </p:cNvSpPr>
          <p:nvPr/>
        </p:nvSpPr>
        <p:spPr bwMode="auto">
          <a:xfrm>
            <a:off x="539750" y="5157788"/>
            <a:ext cx="2824163" cy="744537"/>
          </a:xfrm>
          <a:prstGeom prst="rect">
            <a:avLst/>
          </a:prstGeom>
          <a:noFill/>
          <a:ln>
            <a:noFill/>
          </a:ln>
          <a:extLst>
            <a:ext uri="{909E8E84-426E-40DD-AFC4-6F175D3DCCD1}"/>
            <a:ext uri="{91240B29-F687-4F45-9708-019B960494DF}"/>
          </a:extLst>
        </p:spPr>
        <p:txBody>
          <a:bodyPr anchor="ctr">
            <a:prstTxWarp prst="textNoShape">
              <a:avLst/>
            </a:prstTxWarp>
          </a:bodyPr>
          <a:lstStyle/>
          <a:p>
            <a:pPr>
              <a:spcAft>
                <a:spcPts val="1000"/>
              </a:spcAft>
              <a:defRPr/>
            </a:pPr>
            <a:r>
              <a:rPr lang="es-ES_tradnl" sz="1200" b="1" i="1">
                <a:effectLst>
                  <a:outerShdw blurRad="38100" dist="38100" dir="2700000" algn="tl">
                    <a:srgbClr val="DDDDDD"/>
                  </a:outerShdw>
                </a:effectLst>
                <a:latin typeface="Verdana" pitchFamily="-112" charset="0"/>
              </a:rPr>
              <a:t>Coop. Loncomilla</a:t>
            </a:r>
            <a:r>
              <a:rPr lang="es-ES_tradnl" sz="1200" i="1">
                <a:effectLst>
                  <a:outerShdw blurRad="38100" dist="38100" dir="2700000" algn="tl">
                    <a:srgbClr val="DDDDDD"/>
                  </a:outerShdw>
                </a:effectLst>
                <a:latin typeface="Verdana" pitchFamily="-112" charset="0"/>
              </a:rPr>
              <a:t> – CHILE</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8 of 100.000 lt.</a:t>
            </a:r>
            <a:endParaRPr lang="it-IT" sz="120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7218" name="Picture 2" descr="AUSTRALI"/>
          <p:cNvPicPr>
            <a:picLocks noChangeAspect="1" noChangeArrowheads="1"/>
          </p:cNvPicPr>
          <p:nvPr/>
        </p:nvPicPr>
        <p:blipFill>
          <a:blip r:embed="rId2"/>
          <a:srcRect/>
          <a:stretch>
            <a:fillRect/>
          </a:stretch>
        </p:blipFill>
        <p:spPr bwMode="auto">
          <a:xfrm>
            <a:off x="971550" y="1089025"/>
            <a:ext cx="3557588" cy="4440238"/>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755650" y="5373688"/>
            <a:ext cx="4032250" cy="815975"/>
          </a:xfrm>
          <a:prstGeom prst="rect">
            <a:avLst/>
          </a:prstGeom>
          <a:noFill/>
          <a:ln>
            <a:noFill/>
          </a:ln>
          <a:extLst>
            <a:ext uri="{909E8E84-426E-40DD-AFC4-6F175D3DCCD1}"/>
            <a:ext uri="{91240B29-F687-4F45-9708-019B960494DF}"/>
          </a:extLst>
        </p:spPr>
        <p:txBody>
          <a:bodyPr anchor="ctr">
            <a:prstTxWarp prst="textNoShape">
              <a:avLst/>
            </a:prstTxWarp>
          </a:bodyPr>
          <a:lstStyle/>
          <a:p>
            <a:pPr>
              <a:spcAft>
                <a:spcPts val="1000"/>
              </a:spcAft>
              <a:defRPr/>
            </a:pPr>
            <a:r>
              <a:rPr lang="en-GB" sz="1200" b="1" i="1">
                <a:effectLst>
                  <a:outerShdw blurRad="38100" dist="38100" dir="2700000" algn="tl">
                    <a:srgbClr val="DDDDDD"/>
                  </a:outerShdw>
                </a:effectLst>
                <a:latin typeface="Verdana" pitchFamily="-112" charset="0"/>
              </a:rPr>
              <a:t>Tandou Winery </a:t>
            </a:r>
            <a:r>
              <a:rPr lang="en-GB" sz="1200" i="1">
                <a:effectLst>
                  <a:outerShdw blurRad="38100" dist="38100" dir="2700000" algn="tl">
                    <a:srgbClr val="DDDDDD"/>
                  </a:outerShdw>
                </a:effectLst>
                <a:latin typeface="Verdana" pitchFamily="-112" charset="0"/>
              </a:rPr>
              <a:t>(Monash) – SOUTH AUSTRALIA</a:t>
            </a:r>
            <a:br>
              <a:rPr lang="en-GB" sz="1200" i="1">
                <a:effectLst>
                  <a:outerShdw blurRad="38100" dist="38100" dir="2700000" algn="tl">
                    <a:srgbClr val="DDDDDD"/>
                  </a:outerShdw>
                </a:effectLst>
                <a:latin typeface="Verdana" pitchFamily="-112" charset="0"/>
              </a:rPr>
            </a:br>
            <a:r>
              <a:rPr lang="en-GB" sz="1200">
                <a:latin typeface="Verdana" pitchFamily="-112" charset="0"/>
              </a:rPr>
              <a:t>n. 4 of </a:t>
            </a:r>
            <a:r>
              <a:rPr lang="de-DE" sz="1200">
                <a:latin typeface="Verdana" pitchFamily="-112" charset="0"/>
              </a:rPr>
              <a:t>80.000,   n. 4 of 133.000 lt.</a:t>
            </a:r>
            <a:endParaRPr lang="it-IT" sz="1200"/>
          </a:p>
        </p:txBody>
      </p:sp>
      <p:pic>
        <p:nvPicPr>
          <p:cNvPr id="137220" name="Picture 6" descr="_MG_3178"/>
          <p:cNvPicPr>
            <a:picLocks noChangeAspect="1" noChangeArrowheads="1"/>
          </p:cNvPicPr>
          <p:nvPr/>
        </p:nvPicPr>
        <p:blipFill>
          <a:blip r:embed="rId3"/>
          <a:srcRect/>
          <a:stretch>
            <a:fillRect/>
          </a:stretch>
        </p:blipFill>
        <p:spPr bwMode="auto">
          <a:xfrm>
            <a:off x="5364163" y="1108075"/>
            <a:ext cx="2952750" cy="4429125"/>
          </a:xfrm>
          <a:prstGeom prst="rect">
            <a:avLst/>
          </a:prstGeom>
          <a:solidFill>
            <a:srgbClr val="000000"/>
          </a:solidFill>
          <a:ln w="12700">
            <a:solidFill>
              <a:srgbClr val="000000"/>
            </a:solidFill>
            <a:miter lim="800000"/>
            <a:headEnd/>
            <a:tailEnd/>
          </a:ln>
        </p:spPr>
      </p:pic>
      <p:sp>
        <p:nvSpPr>
          <p:cNvPr id="4" name="Rectangle 7"/>
          <p:cNvSpPr>
            <a:spLocks noChangeArrowheads="1"/>
          </p:cNvSpPr>
          <p:nvPr/>
        </p:nvSpPr>
        <p:spPr bwMode="auto">
          <a:xfrm>
            <a:off x="4859338" y="5445125"/>
            <a:ext cx="4176712" cy="5778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spcAft>
                <a:spcPts val="1000"/>
              </a:spcAft>
              <a:defRPr/>
            </a:pPr>
            <a:r>
              <a:rPr lang="fr-FR" sz="1200" b="1" i="1">
                <a:effectLst>
                  <a:outerShdw blurRad="38100" dist="38100" dir="2700000" algn="tl">
                    <a:srgbClr val="DDDDDD"/>
                  </a:outerShdw>
                </a:effectLst>
                <a:latin typeface="Verdana" pitchFamily="-112" charset="0"/>
              </a:rPr>
              <a:t>Provins</a:t>
            </a:r>
            <a:r>
              <a:rPr lang="fr-FR" sz="1200" i="1">
                <a:effectLst>
                  <a:outerShdw blurRad="38100" dist="38100" dir="2700000" algn="tl">
                    <a:srgbClr val="DDDDDD"/>
                  </a:outerShdw>
                </a:effectLst>
                <a:latin typeface="Verdana" pitchFamily="-112" charset="0"/>
              </a:rPr>
              <a:t> – SWITZERLAND</a:t>
            </a:r>
            <a:br>
              <a:rPr lang="fr-FR" sz="1200" i="1">
                <a:effectLst>
                  <a:outerShdw blurRad="38100" dist="38100" dir="2700000" algn="tl">
                    <a:srgbClr val="DDDDDD"/>
                  </a:outerShdw>
                </a:effectLst>
                <a:latin typeface="Verdana" pitchFamily="-112" charset="0"/>
              </a:rPr>
            </a:br>
            <a:r>
              <a:rPr lang="fr-FR" sz="1200">
                <a:latin typeface="Verdana" pitchFamily="-112" charset="0"/>
              </a:rPr>
              <a:t>n. 11 of </a:t>
            </a:r>
            <a:r>
              <a:rPr lang="de-DE" sz="1200">
                <a:latin typeface="Verdana" pitchFamily="-112" charset="0"/>
              </a:rPr>
              <a:t>50.000, n. 7 of 30.000, n. 5 of 15.000 lt.</a:t>
            </a:r>
            <a:endParaRPr lang="it-IT" sz="120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8242" name="Picture 2" descr="PA120034 small"/>
          <p:cNvPicPr>
            <a:picLocks noChangeAspect="1" noChangeArrowheads="1"/>
          </p:cNvPicPr>
          <p:nvPr/>
        </p:nvPicPr>
        <p:blipFill>
          <a:blip r:embed="rId2"/>
          <a:srcRect/>
          <a:stretch>
            <a:fillRect/>
          </a:stretch>
        </p:blipFill>
        <p:spPr bwMode="auto">
          <a:xfrm>
            <a:off x="179388" y="1628775"/>
            <a:ext cx="4351337" cy="3263900"/>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468313" y="5018088"/>
            <a:ext cx="3816350" cy="714375"/>
          </a:xfrm>
          <a:prstGeom prst="rect">
            <a:avLst/>
          </a:prstGeom>
          <a:noFill/>
          <a:ln>
            <a:noFill/>
          </a:ln>
          <a:extLst>
            <a:ext uri="{909E8E84-426E-40DD-AFC4-6F175D3DCCD1}"/>
            <a:ext uri="{91240B29-F687-4F45-9708-019B960494DF}"/>
          </a:extLst>
        </p:spPr>
        <p:txBody>
          <a:bodyPr>
            <a:prstTxWarp prst="textNoShape">
              <a:avLst/>
            </a:prstTxWarp>
          </a:bodyPr>
          <a:lstStyle/>
          <a:p>
            <a:pPr>
              <a:defRPr/>
            </a:pPr>
            <a:r>
              <a:rPr lang="es-ES_tradnl" sz="1200" b="1" i="1">
                <a:effectLst>
                  <a:outerShdw blurRad="38100" dist="38100" dir="2700000" algn="tl">
                    <a:srgbClr val="DDDDDD"/>
                  </a:outerShdw>
                </a:effectLst>
                <a:latin typeface="Verdana" pitchFamily="-112" charset="0"/>
              </a:rPr>
              <a:t>Bodega Montecillo -</a:t>
            </a:r>
            <a:r>
              <a:rPr lang="es-ES_tradnl" sz="1200" i="1">
                <a:effectLst>
                  <a:outerShdw blurRad="38100" dist="38100" dir="2700000" algn="tl">
                    <a:srgbClr val="DDDDDD"/>
                  </a:outerShdw>
                </a:effectLst>
                <a:latin typeface="Verdana" pitchFamily="-112" charset="0"/>
              </a:rPr>
              <a:t> </a:t>
            </a:r>
            <a:r>
              <a:rPr lang="es-ES_tradnl" sz="1200" b="1" i="1">
                <a:effectLst>
                  <a:outerShdw blurRad="38100" dist="38100" dir="2700000" algn="tl">
                    <a:srgbClr val="DDDDDD"/>
                  </a:outerShdw>
                </a:effectLst>
                <a:latin typeface="Verdana" pitchFamily="-112" charset="0"/>
              </a:rPr>
              <a:t>OSBORNE GROUP</a:t>
            </a:r>
          </a:p>
          <a:p>
            <a:pPr>
              <a:spcAft>
                <a:spcPts val="1000"/>
              </a:spcAft>
              <a:defRPr/>
            </a:pPr>
            <a:r>
              <a:rPr lang="es-ES_tradnl" sz="1200" i="1">
                <a:effectLst>
                  <a:outerShdw blurRad="38100" dist="38100" dir="2700000" algn="tl">
                    <a:srgbClr val="DDDDDD"/>
                  </a:outerShdw>
                </a:effectLst>
                <a:latin typeface="Verdana" pitchFamily="-112" charset="0"/>
              </a:rPr>
              <a:t>Navarrete (La Rioja) - SPAIN</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20 of 105.000;   n. 1 of 25.000 lt.</a:t>
            </a:r>
            <a:endParaRPr lang="it-IT" sz="1200"/>
          </a:p>
        </p:txBody>
      </p:sp>
      <p:sp>
        <p:nvSpPr>
          <p:cNvPr id="3" name="Rectangle 5"/>
          <p:cNvSpPr>
            <a:spLocks noChangeArrowheads="1"/>
          </p:cNvSpPr>
          <p:nvPr/>
        </p:nvSpPr>
        <p:spPr bwMode="auto">
          <a:xfrm>
            <a:off x="4884738" y="4975225"/>
            <a:ext cx="4151312" cy="8890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es-ES_tradnl" sz="1200" b="1" i="1">
                <a:effectLst>
                  <a:outerShdw blurRad="38100" dist="38100" dir="2700000" algn="tl">
                    <a:srgbClr val="DDDDDD"/>
                  </a:outerShdw>
                </a:effectLst>
                <a:latin typeface="Verdana" pitchFamily="-112" charset="0"/>
              </a:rPr>
              <a:t>Cant. Coop. di Colognola Gruppo Collis </a:t>
            </a:r>
          </a:p>
          <a:p>
            <a:pPr algn="ctr">
              <a:defRPr/>
            </a:pPr>
            <a:r>
              <a:rPr lang="es-ES_tradnl" sz="1200" b="1" i="1">
                <a:effectLst>
                  <a:outerShdw blurRad="38100" dist="38100" dir="2700000" algn="tl">
                    <a:srgbClr val="DDDDDD"/>
                  </a:outerShdw>
                </a:effectLst>
                <a:latin typeface="Verdana" pitchFamily="-112" charset="0"/>
              </a:rPr>
              <a:t>Verona ITALY</a:t>
            </a:r>
          </a:p>
          <a:p>
            <a:pPr>
              <a:defRPr/>
            </a:pPr>
            <a:r>
              <a:rPr lang="es-ES_tradnl" sz="1200">
                <a:latin typeface="Verdana" pitchFamily="-112" charset="0"/>
              </a:rPr>
              <a:t>2009 n. 2 modif. of  120.000 lt.</a:t>
            </a:r>
          </a:p>
          <a:p>
            <a:pPr>
              <a:defRPr/>
            </a:pPr>
            <a:r>
              <a:rPr lang="es-ES_tradnl" sz="1200">
                <a:latin typeface="Verdana" pitchFamily="-112" charset="0"/>
              </a:rPr>
              <a:t>2010 n. 6 modif.  of 120.000 lt</a:t>
            </a:r>
          </a:p>
          <a:p>
            <a:pPr>
              <a:defRPr/>
            </a:pPr>
            <a:r>
              <a:rPr lang="es-ES_tradnl" sz="1200">
                <a:latin typeface="Verdana" pitchFamily="-112" charset="0"/>
              </a:rPr>
              <a:t>2011 n. 14 of 200.000 lt.</a:t>
            </a:r>
            <a:endParaRPr lang="it-IT" sz="1200"/>
          </a:p>
        </p:txBody>
      </p:sp>
      <p:pic>
        <p:nvPicPr>
          <p:cNvPr id="138245" name="Immagine 3"/>
          <p:cNvPicPr>
            <a:picLocks noChangeAspect="1"/>
          </p:cNvPicPr>
          <p:nvPr/>
        </p:nvPicPr>
        <p:blipFill>
          <a:blip r:embed="rId3"/>
          <a:srcRect/>
          <a:stretch>
            <a:fillRect/>
          </a:stretch>
        </p:blipFill>
        <p:spPr bwMode="auto">
          <a:xfrm>
            <a:off x="4914900" y="1628775"/>
            <a:ext cx="3881438" cy="3271838"/>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78D28530-F203-1A43-9E2B-4DCE09BA1D40}" type="slidenum">
              <a:rPr lang="it-IT" sz="1000" b="1">
                <a:solidFill>
                  <a:srgbClr val="80060D"/>
                </a:solidFill>
                <a:latin typeface="Verdana" pitchFamily="-112" charset="0"/>
              </a:rPr>
              <a:pPr>
                <a:spcBef>
                  <a:spcPct val="50000"/>
                </a:spcBef>
              </a:pPr>
              <a:t>66</a:t>
            </a:fld>
            <a:endParaRPr lang="it-IT" sz="1200" b="1">
              <a:solidFill>
                <a:srgbClr val="80060D"/>
              </a:solidFill>
              <a:latin typeface="Verdana" pitchFamily="-112" charset="0"/>
            </a:endParaRPr>
          </a:p>
        </p:txBody>
      </p:sp>
      <p:pic>
        <p:nvPicPr>
          <p:cNvPr id="139267" name="Picture 2" descr="Ganimede Tank"/>
          <p:cNvPicPr>
            <a:picLocks noChangeAspect="1" noChangeArrowheads="1"/>
          </p:cNvPicPr>
          <p:nvPr/>
        </p:nvPicPr>
        <p:blipFill>
          <a:blip r:embed="rId3"/>
          <a:srcRect/>
          <a:stretch>
            <a:fillRect/>
          </a:stretch>
        </p:blipFill>
        <p:spPr bwMode="auto">
          <a:xfrm>
            <a:off x="1476375" y="476250"/>
            <a:ext cx="3392488" cy="4837113"/>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2627313" y="5481638"/>
            <a:ext cx="3960812" cy="11874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spcAft>
                <a:spcPts val="1000"/>
              </a:spcAft>
              <a:defRPr/>
            </a:pPr>
            <a:r>
              <a:rPr lang="en-GB" sz="1200" b="1" i="1" dirty="0">
                <a:effectLst>
                  <a:outerShdw blurRad="38100" dist="38100" dir="2700000" algn="tl">
                    <a:srgbClr val="DDDDDD"/>
                  </a:outerShdw>
                </a:effectLst>
                <a:latin typeface="Verdana" pitchFamily="-112" charset="0"/>
              </a:rPr>
              <a:t>Wither Hills </a:t>
            </a:r>
            <a:r>
              <a:rPr lang="en-GB" sz="1200" i="1" dirty="0">
                <a:effectLst>
                  <a:outerShdw blurRad="38100" dist="38100" dir="2700000" algn="tl">
                    <a:srgbClr val="DDDDDD"/>
                  </a:outerShdw>
                </a:effectLst>
                <a:latin typeface="Verdana" pitchFamily="-112" charset="0"/>
              </a:rPr>
              <a:t>(Marlborough)  NEW ZEALAND</a:t>
            </a:r>
            <a:endParaRPr lang="en-GB" sz="300" i="1" dirty="0">
              <a:effectLst>
                <a:outerShdw blurRad="38100" dist="38100" dir="2700000" algn="tl">
                  <a:srgbClr val="DDDDDD"/>
                </a:outerShdw>
              </a:effectLst>
              <a:latin typeface="Verdana" pitchFamily="-112" charset="0"/>
            </a:endParaRPr>
          </a:p>
          <a:p>
            <a:pPr algn="ctr">
              <a:defRPr/>
            </a:pPr>
            <a:r>
              <a:rPr lang="en-GB" sz="1200" i="1" dirty="0">
                <a:effectLst>
                  <a:outerShdw blurRad="38100" dist="38100" dir="2700000" algn="tl">
                    <a:srgbClr val="DDDDDD"/>
                  </a:outerShdw>
                </a:effectLst>
                <a:latin typeface="Verdana" pitchFamily="-112" charset="0"/>
              </a:rPr>
              <a:t>2004  </a:t>
            </a:r>
            <a:r>
              <a:rPr lang="en-GB" sz="1200" dirty="0" err="1">
                <a:latin typeface="Verdana" pitchFamily="-112" charset="0"/>
              </a:rPr>
              <a:t>n</a:t>
            </a:r>
            <a:r>
              <a:rPr lang="en-GB" sz="1200" dirty="0">
                <a:latin typeface="Verdana" pitchFamily="-112" charset="0"/>
              </a:rPr>
              <a:t>. 1 </a:t>
            </a:r>
            <a:r>
              <a:rPr lang="en-GB" sz="1200" dirty="0" err="1">
                <a:latin typeface="Verdana" pitchFamily="-112" charset="0"/>
              </a:rPr>
              <a:t>Ganimede</a:t>
            </a:r>
            <a:r>
              <a:rPr lang="en-GB" sz="1200" dirty="0">
                <a:latin typeface="Verdana" pitchFamily="-112" charset="0"/>
              </a:rPr>
              <a:t> of 15.000 lt.</a:t>
            </a:r>
          </a:p>
          <a:p>
            <a:pPr algn="ctr">
              <a:defRPr/>
            </a:pPr>
            <a:r>
              <a:rPr lang="en-GB" sz="1200" dirty="0">
                <a:latin typeface="Verdana" pitchFamily="-112" charset="0"/>
              </a:rPr>
              <a:t>2009  </a:t>
            </a:r>
            <a:r>
              <a:rPr lang="en-GB" sz="1200" dirty="0" err="1">
                <a:latin typeface="Verdana" pitchFamily="-112" charset="0"/>
              </a:rPr>
              <a:t>n</a:t>
            </a:r>
            <a:r>
              <a:rPr lang="en-GB" sz="1200" dirty="0">
                <a:latin typeface="Verdana" pitchFamily="-112" charset="0"/>
              </a:rPr>
              <a:t>. 3 </a:t>
            </a:r>
            <a:r>
              <a:rPr lang="en-GB" sz="1200" dirty="0" err="1">
                <a:latin typeface="Verdana" pitchFamily="-112" charset="0"/>
              </a:rPr>
              <a:t>Ganimede</a:t>
            </a:r>
            <a:r>
              <a:rPr lang="en-GB" sz="1200" dirty="0">
                <a:latin typeface="Verdana" pitchFamily="-112" charset="0"/>
              </a:rPr>
              <a:t> of 28.000 lt.</a:t>
            </a:r>
          </a:p>
          <a:p>
            <a:pPr algn="ctr">
              <a:buFontTx/>
              <a:buAutoNum type="arabicPlain" startAt="2011"/>
              <a:defRPr/>
            </a:pPr>
            <a:r>
              <a:rPr lang="en-GB" sz="1200" dirty="0">
                <a:latin typeface="Verdana" pitchFamily="-112" charset="0"/>
              </a:rPr>
              <a:t>  </a:t>
            </a:r>
            <a:r>
              <a:rPr lang="en-GB" sz="1200" dirty="0" err="1">
                <a:latin typeface="Verdana" pitchFamily="-112" charset="0"/>
              </a:rPr>
              <a:t>n</a:t>
            </a:r>
            <a:r>
              <a:rPr lang="en-GB" sz="1200" dirty="0">
                <a:latin typeface="Verdana" pitchFamily="-112" charset="0"/>
              </a:rPr>
              <a:t>. 10 </a:t>
            </a:r>
            <a:r>
              <a:rPr lang="en-GB" sz="1200" dirty="0" err="1">
                <a:latin typeface="Verdana" pitchFamily="-112" charset="0"/>
              </a:rPr>
              <a:t>Ganimede</a:t>
            </a:r>
            <a:r>
              <a:rPr lang="en-GB" sz="1200" dirty="0">
                <a:latin typeface="Verdana" pitchFamily="-112" charset="0"/>
              </a:rPr>
              <a:t> of 28.000 lt.</a:t>
            </a:r>
          </a:p>
          <a:p>
            <a:pPr algn="ctr">
              <a:buFontTx/>
              <a:buAutoNum type="arabicPlain" startAt="2011"/>
              <a:defRPr/>
            </a:pPr>
            <a:r>
              <a:rPr lang="en-GB" sz="1200" dirty="0">
                <a:latin typeface="Verdana" pitchFamily="-112" charset="0"/>
              </a:rPr>
              <a:t>  </a:t>
            </a:r>
            <a:r>
              <a:rPr lang="en-GB" sz="1200" dirty="0" err="1">
                <a:latin typeface="Verdana" pitchFamily="-112" charset="0"/>
              </a:rPr>
              <a:t>n</a:t>
            </a:r>
            <a:r>
              <a:rPr lang="en-GB" sz="1200" dirty="0">
                <a:latin typeface="Verdana" pitchFamily="-112" charset="0"/>
              </a:rPr>
              <a:t>. 4 </a:t>
            </a:r>
            <a:r>
              <a:rPr lang="en-GB" sz="1200" dirty="0" err="1">
                <a:latin typeface="Verdana" pitchFamily="-112" charset="0"/>
              </a:rPr>
              <a:t>Ganimede</a:t>
            </a:r>
            <a:r>
              <a:rPr lang="en-GB" sz="1200" dirty="0">
                <a:latin typeface="Verdana" pitchFamily="-112" charset="0"/>
              </a:rPr>
              <a:t> of 28.000 lt.</a:t>
            </a:r>
          </a:p>
          <a:p>
            <a:pPr algn="ctr">
              <a:buFontTx/>
              <a:buAutoNum type="arabicPlain" startAt="2011"/>
              <a:defRPr/>
            </a:pPr>
            <a:endParaRPr lang="en-GB" sz="1200" dirty="0">
              <a:latin typeface="Verdana" pitchFamily="-112" charset="0"/>
            </a:endParaRPr>
          </a:p>
          <a:p>
            <a:pPr algn="ctr">
              <a:buFontTx/>
              <a:buAutoNum type="arabicPlain" startAt="2011"/>
              <a:defRPr/>
            </a:pPr>
            <a:endParaRPr lang="it-IT" sz="1200" dirty="0"/>
          </a:p>
        </p:txBody>
      </p:sp>
      <p:pic>
        <p:nvPicPr>
          <p:cNvPr id="139269" name="Immagine 3"/>
          <p:cNvPicPr>
            <a:picLocks noChangeAspect="1"/>
          </p:cNvPicPr>
          <p:nvPr/>
        </p:nvPicPr>
        <p:blipFill>
          <a:blip r:embed="rId4"/>
          <a:srcRect/>
          <a:stretch>
            <a:fillRect/>
          </a:stretch>
        </p:blipFill>
        <p:spPr bwMode="auto">
          <a:xfrm>
            <a:off x="5349875" y="473075"/>
            <a:ext cx="3614738" cy="4840288"/>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41314" name="Rectangle 1"/>
          <p:cNvSpPr>
            <a:spLocks noGrp="1" noChangeArrowheads="1"/>
          </p:cNvSpPr>
          <p:nvPr>
            <p:ph type="title"/>
          </p:nvPr>
        </p:nvSpPr>
        <p:spPr>
          <a:xfrm>
            <a:off x="2514600" y="3571875"/>
            <a:ext cx="6477000" cy="1620838"/>
          </a:xfrm>
        </p:spPr>
        <p:txBody>
          <a:bodyPr lIns="91440" tIns="45720" rIns="91440" bIns="45720"/>
          <a:lstStyle/>
          <a:p>
            <a:pPr algn="l" eaLnBrk="1" hangingPunct="1">
              <a:lnSpc>
                <a:spcPct val="110000"/>
              </a:lnSpc>
              <a:buSzPct val="54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6.To conclude, all the advantages of Ganimede</a:t>
            </a:r>
            <a:r>
              <a:rPr lang="en-GB" sz="2400" b="1" baseline="30000">
                <a:solidFill>
                  <a:srgbClr val="80060D"/>
                </a:solidFill>
                <a:latin typeface="Verdana" pitchFamily="-112" charset="0"/>
              </a:rPr>
              <a:t>®</a:t>
            </a:r>
            <a:r>
              <a:rPr lang="en-GB" sz="2400" b="1">
                <a:solidFill>
                  <a:srgbClr val="80060D"/>
                </a:solidFill>
                <a:latin typeface="Verdana" pitchFamily="-112" charset="0"/>
              </a:rPr>
              <a:t>.</a:t>
            </a:r>
            <a:br>
              <a:rPr lang="en-GB" sz="2400" b="1">
                <a:solidFill>
                  <a:srgbClr val="80060D"/>
                </a:solidFill>
                <a:latin typeface="Verdana" pitchFamily="-112" charset="0"/>
              </a:rPr>
            </a:br>
            <a:r>
              <a:rPr lang="en-GB" sz="1800">
                <a:latin typeface="Verdana" pitchFamily="-112" charset="0"/>
              </a:rPr>
              <a:t>16 reasons why </a:t>
            </a:r>
            <a:r>
              <a:rPr lang="en-GB" sz="1800" b="1">
                <a:latin typeface="Verdana" pitchFamily="-112" charset="0"/>
                <a:ea typeface="Verdana" pitchFamily="-112" charset="0"/>
                <a:cs typeface="Verdana" pitchFamily="-112" charset="0"/>
              </a:rPr>
              <a:t>Metodo Ganimede</a:t>
            </a:r>
            <a:r>
              <a:rPr lang="en-GB" sz="1800" b="1" baseline="21000">
                <a:latin typeface="Verdana" pitchFamily="-112" charset="0"/>
                <a:ea typeface="Verdana" pitchFamily="-112" charset="0"/>
                <a:cs typeface="Verdana" pitchFamily="-112" charset="0"/>
              </a:rPr>
              <a:t>®</a:t>
            </a:r>
            <a:r>
              <a:rPr lang="en-GB" sz="1800">
                <a:latin typeface="Verdana" pitchFamily="-112" charset="0"/>
              </a:rPr>
              <a:t> is innovative.</a:t>
            </a:r>
          </a:p>
        </p:txBody>
      </p:sp>
      <p:sp>
        <p:nvSpPr>
          <p:cNvPr id="141315"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84C015EA-3C93-3A46-8849-62AD3A3C9DC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67</a:t>
            </a:fld>
            <a:endParaRPr lang="en-GB" sz="1000" b="1">
              <a:solidFill>
                <a:srgbClr val="80060D"/>
              </a:solidFill>
              <a:latin typeface="Verdana" pitchFamily="-112" charset="0"/>
            </a:endParaRP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43362" name="AutoShape 1"/>
          <p:cNvSpPr>
            <a:spLocks noChangeArrowheads="1"/>
          </p:cNvSpPr>
          <p:nvPr/>
        </p:nvSpPr>
        <p:spPr bwMode="auto">
          <a:xfrm>
            <a:off x="6477000" y="5867400"/>
            <a:ext cx="26670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143363"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6. To conclude: all the advantages of Ganimede</a:t>
            </a:r>
            <a:r>
              <a:rPr lang="en-GB" sz="1000" b="1" baseline="30000">
                <a:solidFill>
                  <a:srgbClr val="80060D"/>
                </a:solidFill>
                <a:latin typeface="Verdana" pitchFamily="-112" charset="0"/>
              </a:rPr>
              <a:t>®</a:t>
            </a:r>
          </a:p>
        </p:txBody>
      </p:sp>
      <p:sp>
        <p:nvSpPr>
          <p:cNvPr id="143364" name="Text Box 3"/>
          <p:cNvSpPr txBox="1">
            <a:spLocks noChangeArrowheads="1"/>
          </p:cNvSpPr>
          <p:nvPr/>
        </p:nvSpPr>
        <p:spPr bwMode="auto">
          <a:xfrm>
            <a:off x="304800" y="1279525"/>
            <a:ext cx="67056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16 reasons why Metodo Ganimede</a:t>
            </a:r>
            <a:r>
              <a:rPr lang="en-GB" sz="1600" b="1" baseline="30000">
                <a:solidFill>
                  <a:srgbClr val="80060D"/>
                </a:solidFill>
                <a:latin typeface="Verdana" pitchFamily="-112" charset="0"/>
              </a:rPr>
              <a:t>®</a:t>
            </a:r>
            <a:r>
              <a:rPr lang="en-GB" sz="1600" b="1">
                <a:solidFill>
                  <a:srgbClr val="80060D"/>
                </a:solidFill>
                <a:latin typeface="Verdana" pitchFamily="-112" charset="0"/>
              </a:rPr>
              <a:t> is innovative:</a:t>
            </a:r>
          </a:p>
        </p:txBody>
      </p:sp>
      <p:sp>
        <p:nvSpPr>
          <p:cNvPr id="143365" name="Text Box 4"/>
          <p:cNvSpPr txBox="1">
            <a:spLocks noChangeArrowheads="1"/>
          </p:cNvSpPr>
          <p:nvPr/>
        </p:nvSpPr>
        <p:spPr bwMode="auto">
          <a:xfrm>
            <a:off x="304800" y="1854200"/>
            <a:ext cx="8534400" cy="4429125"/>
          </a:xfrm>
          <a:prstGeom prst="rect">
            <a:avLst/>
          </a:prstGeom>
          <a:noFill/>
          <a:ln w="9525">
            <a:noFill/>
            <a:miter lim="800000"/>
            <a:headEnd/>
            <a:tailEnd/>
          </a:ln>
        </p:spPr>
        <p:txBody>
          <a:bodyPr lIns="90000" tIns="46800" rIns="90000" bIns="46800">
            <a:prstTxWarp prst="textNoShape">
              <a:avLst/>
            </a:prstTxWarp>
            <a:spAutoFit/>
          </a:bodyPr>
          <a:lstStyle/>
          <a:p>
            <a:pPr marL="474663" indent="-474663">
              <a:lnSpc>
                <a:spcPts val="1250"/>
              </a:lnSpc>
              <a:buClr>
                <a:srgbClr val="700D13"/>
              </a:buClr>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r>
              <a:rPr lang="en-GB" sz="1000" b="1">
                <a:solidFill>
                  <a:srgbClr val="800000"/>
                </a:solidFill>
                <a:latin typeface="Verdana" pitchFamily="-112" charset="0"/>
                <a:ea typeface="Verdana" pitchFamily="-112" charset="0"/>
                <a:cs typeface="Verdana" pitchFamily="-112" charset="0"/>
              </a:rPr>
              <a:t>1. 	Successful control of the cap of marcs</a:t>
            </a:r>
            <a:r>
              <a:rPr lang="en-GB" sz="1000">
                <a:latin typeface="Verdana" pitchFamily="-112" charset="0"/>
              </a:rPr>
              <a:t>. Also </a:t>
            </a:r>
            <a:r>
              <a:rPr lang="en-GB" sz="1000" b="1">
                <a:latin typeface="Verdana" pitchFamily="-112" charset="0"/>
                <a:ea typeface="Verdana" pitchFamily="-112" charset="0"/>
                <a:cs typeface="Verdana" pitchFamily="-112" charset="0"/>
              </a:rPr>
              <a:t>a cap over 2,5 metres high </a:t>
            </a:r>
            <a:r>
              <a:rPr lang="en-GB" sz="1000">
                <a:latin typeface="Verdana" pitchFamily="-112" charset="0"/>
              </a:rPr>
              <a:t>will cause no trouble for </a:t>
            </a:r>
            <a:r>
              <a:rPr lang="en-GB" sz="1000" b="1">
                <a:latin typeface="Verdana" pitchFamily="-112" charset="0"/>
                <a:ea typeface="Verdana" pitchFamily="-112" charset="0"/>
                <a:cs typeface="Verdana" pitchFamily="-112" charset="0"/>
              </a:rPr>
              <a:t>Ganimede</a:t>
            </a:r>
            <a:r>
              <a:rPr lang="en-GB" sz="1000" b="1" baseline="30000">
                <a:latin typeface="Verdana" pitchFamily="-112" charset="0"/>
                <a:ea typeface="Verdana" pitchFamily="-112" charset="0"/>
                <a:cs typeface="Verdana" pitchFamily="-112" charset="0"/>
              </a:rPr>
              <a:t>®</a:t>
            </a:r>
            <a:r>
              <a:rPr lang="en-GB" sz="1000">
                <a:latin typeface="Verdana" pitchFamily="-112" charset="0"/>
              </a:rPr>
              <a:t>. Only the typical </a:t>
            </a:r>
            <a:r>
              <a:rPr lang="en-GB" sz="1000" b="1">
                <a:latin typeface="Verdana" pitchFamily="-112" charset="0"/>
                <a:ea typeface="Verdana" pitchFamily="-112" charset="0"/>
                <a:cs typeface="Verdana" pitchFamily="-112" charset="0"/>
              </a:rPr>
              <a:t>volcanic stirring </a:t>
            </a:r>
            <a:r>
              <a:rPr lang="en-GB" sz="1000">
                <a:latin typeface="Verdana" pitchFamily="-112" charset="0"/>
              </a:rPr>
              <a:t>action of this system can guarantee that each single berry is used up completely and prevent the cap from becoming compact and the must from following preferential paths when falling down to the bottom of the tank. There lies the great difference with other fermenters, which is found in the smaller vats of 50 hl capacity too</a:t>
            </a:r>
          </a:p>
          <a:p>
            <a:pPr marL="474663" indent="-474663">
              <a:lnSpc>
                <a:spcPts val="1250"/>
              </a:lnSpc>
              <a:buClr>
                <a:srgbClr val="700D13"/>
              </a:buClr>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endParaRPr lang="en-GB" sz="1000" b="1">
              <a:solidFill>
                <a:srgbClr val="700D13"/>
              </a:solidFill>
              <a:latin typeface="Verdana" pitchFamily="-112" charset="0"/>
            </a:endParaRPr>
          </a:p>
          <a:p>
            <a:pPr marL="474663" indent="-474663">
              <a:lnSpc>
                <a:spcPts val="1250"/>
              </a:lnSpc>
              <a:buClr>
                <a:srgbClr val="700D13"/>
              </a:buClr>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r>
              <a:rPr lang="en-GB" sz="1000" b="1">
                <a:solidFill>
                  <a:srgbClr val="700D13"/>
                </a:solidFill>
                <a:latin typeface="Verdana" pitchFamily="-112" charset="0"/>
              </a:rPr>
              <a:t>2.	DELICATE and NOT AGGRESSIVE stirring of the cap of marc</a:t>
            </a:r>
          </a:p>
          <a:p>
            <a:pPr marL="474663" indent="-474663">
              <a:lnSpc>
                <a:spcPts val="1250"/>
              </a:lnSpc>
              <a:buClr>
                <a:srgbClr val="700D13"/>
              </a:buClr>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endParaRPr lang="en-GB" sz="1000" b="1">
              <a:solidFill>
                <a:srgbClr val="700D13"/>
              </a:solidFill>
              <a:latin typeface="Verdana" pitchFamily="-112" charset="0"/>
            </a:endParaRPr>
          </a:p>
          <a:p>
            <a:pPr marL="474663" indent="-474663">
              <a:lnSpc>
                <a:spcPct val="106000"/>
              </a:lnSpc>
              <a:buClr>
                <a:srgbClr val="000000"/>
              </a:buClr>
              <a:buSzPct val="41000"/>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r>
              <a:rPr lang="en-GB" sz="1000" b="1">
                <a:solidFill>
                  <a:srgbClr val="700D13"/>
                </a:solidFill>
                <a:latin typeface="Verdana" pitchFamily="-112" charset="0"/>
              </a:rPr>
              <a:t>3.	</a:t>
            </a:r>
            <a:r>
              <a:rPr lang="en-GB" sz="1000" b="1">
                <a:solidFill>
                  <a:srgbClr val="800000"/>
                </a:solidFill>
                <a:latin typeface="Verdana" pitchFamily="-112" charset="0"/>
                <a:ea typeface="Verdana" pitchFamily="-112" charset="0"/>
                <a:cs typeface="Verdana" pitchFamily="-112" charset="0"/>
              </a:rPr>
              <a:t>Fast fermentation and extraction</a:t>
            </a:r>
            <a:r>
              <a:rPr lang="en-GB" sz="1000" b="1">
                <a:solidFill>
                  <a:srgbClr val="700D13"/>
                </a:solidFill>
                <a:latin typeface="Verdana" pitchFamily="-112" charset="0"/>
                <a:ea typeface="Verdana" pitchFamily="-112" charset="0"/>
                <a:cs typeface="Verdana" pitchFamily="-112" charset="0"/>
              </a:rPr>
              <a:t>. </a:t>
            </a:r>
            <a:r>
              <a:rPr lang="en-GB" sz="1000">
                <a:latin typeface="Verdana" pitchFamily="-112" charset="0"/>
              </a:rPr>
              <a:t>At equal conditions with a traditional system, </a:t>
            </a:r>
            <a:r>
              <a:rPr lang="en-GB" sz="1000">
                <a:latin typeface="Verdana" pitchFamily="-112" charset="0"/>
                <a:ea typeface="Verdana" pitchFamily="-112" charset="0"/>
                <a:cs typeface="Verdana" pitchFamily="-112" charset="0"/>
              </a:rPr>
              <a:t>Ganimede</a:t>
            </a:r>
            <a:r>
              <a:rPr lang="en-GB" sz="1000" baseline="30000">
                <a:latin typeface="Verdana" pitchFamily="-112" charset="0"/>
                <a:ea typeface="Verdana" pitchFamily="-112" charset="0"/>
                <a:cs typeface="Verdana" pitchFamily="-112" charset="0"/>
              </a:rPr>
              <a:t>®</a:t>
            </a:r>
            <a:r>
              <a:rPr lang="en-GB" sz="1000">
                <a:latin typeface="Verdana" pitchFamily="-112" charset="0"/>
                <a:ea typeface="Verdana" pitchFamily="-112" charset="0"/>
                <a:cs typeface="Verdana" pitchFamily="-112" charset="0"/>
              </a:rPr>
              <a:t> can accelerate production time by about 30%</a:t>
            </a:r>
            <a:r>
              <a:rPr lang="en-GB" sz="1000" b="1">
                <a:solidFill>
                  <a:schemeClr val="tx1"/>
                </a:solidFill>
                <a:latin typeface="Verdana" pitchFamily="-112" charset="0"/>
              </a:rPr>
              <a:t>.</a:t>
            </a:r>
          </a:p>
          <a:p>
            <a:pPr marL="474663" indent="-474663">
              <a:lnSpc>
                <a:spcPts val="1250"/>
              </a:lnSpc>
              <a:buClr>
                <a:srgbClr val="000000"/>
              </a:buClr>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endParaRPr lang="en-GB" sz="1000" b="1">
              <a:solidFill>
                <a:schemeClr val="tx1"/>
              </a:solidFill>
              <a:latin typeface="Verdana" pitchFamily="-112" charset="0"/>
            </a:endParaRPr>
          </a:p>
          <a:p>
            <a:pPr marL="474663" indent="-474663">
              <a:lnSpc>
                <a:spcPct val="106000"/>
              </a:lnSpc>
              <a:buClr>
                <a:srgbClr val="000000"/>
              </a:buClr>
              <a:buSzPct val="41000"/>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r>
              <a:rPr lang="en-GB" sz="1000" b="1">
                <a:solidFill>
                  <a:srgbClr val="700D13"/>
                </a:solidFill>
                <a:latin typeface="Verdana" pitchFamily="-112" charset="0"/>
              </a:rPr>
              <a:t>4.	</a:t>
            </a:r>
            <a:r>
              <a:rPr lang="en-GB" sz="1000" b="1">
                <a:solidFill>
                  <a:srgbClr val="800000"/>
                </a:solidFill>
                <a:latin typeface="Verdana" pitchFamily="-112" charset="0"/>
                <a:ea typeface="Verdana" pitchFamily="-112" charset="0"/>
                <a:cs typeface="Verdana" pitchFamily="-112" charset="0"/>
              </a:rPr>
              <a:t>Homogeneous temperature</a:t>
            </a:r>
            <a:r>
              <a:rPr lang="en-GB" sz="1000" b="1">
                <a:solidFill>
                  <a:srgbClr val="700D13"/>
                </a:solidFill>
                <a:latin typeface="Verdana" pitchFamily="-112" charset="0"/>
                <a:ea typeface="Verdana" pitchFamily="-112" charset="0"/>
                <a:cs typeface="Verdana" pitchFamily="-112" charset="0"/>
              </a:rPr>
              <a:t> </a:t>
            </a:r>
            <a:r>
              <a:rPr lang="en-GB" sz="1000">
                <a:latin typeface="Verdana" pitchFamily="-112" charset="0"/>
              </a:rPr>
              <a:t>is guaranteed inside </a:t>
            </a:r>
            <a:r>
              <a:rPr lang="en-GB" sz="1000">
                <a:latin typeface="Verdana" pitchFamily="-112" charset="0"/>
                <a:ea typeface="Verdana" pitchFamily="-112" charset="0"/>
                <a:cs typeface="Verdana" pitchFamily="-112" charset="0"/>
              </a:rPr>
              <a:t>Ganimede</a:t>
            </a:r>
            <a:r>
              <a:rPr lang="en-GB" sz="1000" baseline="30000">
                <a:latin typeface="Verdana" pitchFamily="-112" charset="0"/>
                <a:ea typeface="Verdana" pitchFamily="-112" charset="0"/>
                <a:cs typeface="Verdana" pitchFamily="-112" charset="0"/>
              </a:rPr>
              <a:t>®</a:t>
            </a:r>
            <a:r>
              <a:rPr lang="en-GB" sz="1000">
                <a:latin typeface="Verdana" pitchFamily="-112" charset="0"/>
              </a:rPr>
              <a:t>, because the top jacket, which is found above the diaphragm, cools down the central area, while the lower pocket cools down the peripheral area. The natural turbulence of the system keeps the temperature stable, in the cap too</a:t>
            </a:r>
            <a:r>
              <a:rPr lang="en-GB" sz="1000">
                <a:solidFill>
                  <a:schemeClr val="tx1"/>
                </a:solidFill>
                <a:latin typeface="Verdana" pitchFamily="-112" charset="0"/>
              </a:rPr>
              <a:t>.</a:t>
            </a:r>
          </a:p>
          <a:p>
            <a:pPr marL="474663" indent="-474663">
              <a:lnSpc>
                <a:spcPts val="1250"/>
              </a:lnSpc>
              <a:buClr>
                <a:srgbClr val="000000"/>
              </a:buClr>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endParaRPr lang="en-GB" sz="1000" b="1">
              <a:solidFill>
                <a:srgbClr val="700D13"/>
              </a:solidFill>
              <a:latin typeface="Verdana" pitchFamily="-112" charset="0"/>
            </a:endParaRPr>
          </a:p>
          <a:p>
            <a:pPr marL="474663" indent="-474663">
              <a:lnSpc>
                <a:spcPct val="106000"/>
              </a:lnSpc>
              <a:buClr>
                <a:srgbClr val="000000"/>
              </a:buClr>
              <a:buSzPct val="41000"/>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r>
              <a:rPr lang="en-GB" sz="1000" b="1">
                <a:solidFill>
                  <a:srgbClr val="700D13"/>
                </a:solidFill>
                <a:latin typeface="Verdana" pitchFamily="-112" charset="0"/>
              </a:rPr>
              <a:t>5.	</a:t>
            </a:r>
            <a:r>
              <a:rPr lang="en-GB" sz="1000" b="1">
                <a:solidFill>
                  <a:srgbClr val="800000"/>
                </a:solidFill>
                <a:latin typeface="Verdana" pitchFamily="-112" charset="0"/>
                <a:ea typeface="Verdana" pitchFamily="-112" charset="0"/>
                <a:cs typeface="Verdana" pitchFamily="-112" charset="0"/>
              </a:rPr>
              <a:t>All the seeds will fall at the bottom of the vat</a:t>
            </a:r>
            <a:r>
              <a:rPr lang="en-GB" sz="1000" b="1">
                <a:solidFill>
                  <a:srgbClr val="700D13"/>
                </a:solidFill>
                <a:latin typeface="Verdana" pitchFamily="-112" charset="0"/>
                <a:ea typeface="Verdana" pitchFamily="-112" charset="0"/>
                <a:cs typeface="Verdana" pitchFamily="-112" charset="0"/>
              </a:rPr>
              <a:t> </a:t>
            </a:r>
            <a:r>
              <a:rPr lang="en-GB" sz="1000">
                <a:latin typeface="Verdana" pitchFamily="-112" charset="0"/>
              </a:rPr>
              <a:t>thanks to the exclusive stirring of the cap of marcs. </a:t>
            </a:r>
            <a:r>
              <a:rPr lang="en-GB" sz="1000">
                <a:latin typeface="Verdana" pitchFamily="-112" charset="0"/>
                <a:ea typeface="Verdana" pitchFamily="-112" charset="0"/>
                <a:cs typeface="Verdana" pitchFamily="-112" charset="0"/>
              </a:rPr>
              <a:t>Once they are collected at the bottom, the seeds can be separated </a:t>
            </a:r>
            <a:r>
              <a:rPr lang="en-GB" sz="1000">
                <a:latin typeface="Verdana" pitchFamily="-112" charset="0"/>
              </a:rPr>
              <a:t>partially or totally (to eliminate the astringent tannins), depending on the specific needs of the oenologist</a:t>
            </a:r>
            <a:r>
              <a:rPr lang="en-GB" sz="1000">
                <a:solidFill>
                  <a:schemeClr val="tx1"/>
                </a:solidFill>
                <a:latin typeface="Verdana" pitchFamily="-112" charset="0"/>
              </a:rPr>
              <a:t>.</a:t>
            </a:r>
          </a:p>
          <a:p>
            <a:pPr marL="474663" indent="-474663">
              <a:lnSpc>
                <a:spcPts val="1250"/>
              </a:lnSpc>
              <a:buClr>
                <a:srgbClr val="700D13"/>
              </a:buClr>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endParaRPr lang="en-GB" sz="1000" b="1">
              <a:solidFill>
                <a:srgbClr val="700D13"/>
              </a:solidFill>
              <a:latin typeface="Verdana" pitchFamily="-112" charset="0"/>
            </a:endParaRPr>
          </a:p>
          <a:p>
            <a:pPr marL="474663" indent="-474663">
              <a:lnSpc>
                <a:spcPct val="106000"/>
              </a:lnSpc>
              <a:buClr>
                <a:srgbClr val="000000"/>
              </a:buClr>
              <a:buSzPct val="41000"/>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r>
              <a:rPr lang="en-GB" sz="1000" b="1">
                <a:solidFill>
                  <a:srgbClr val="700D13"/>
                </a:solidFill>
                <a:latin typeface="Verdana" pitchFamily="-112" charset="0"/>
              </a:rPr>
              <a:t>6.	</a:t>
            </a:r>
            <a:r>
              <a:rPr lang="en-GB" sz="1000" b="1">
                <a:solidFill>
                  <a:srgbClr val="800000"/>
                </a:solidFill>
                <a:latin typeface="Verdana" pitchFamily="-112" charset="0"/>
                <a:ea typeface="Verdana" pitchFamily="-112" charset="0"/>
                <a:cs typeface="Verdana" pitchFamily="-112" charset="0"/>
              </a:rPr>
              <a:t>Selective extraction</a:t>
            </a:r>
            <a:r>
              <a:rPr lang="en-GB" sz="1000">
                <a:latin typeface="Verdana" pitchFamily="-112" charset="0"/>
              </a:rPr>
              <a:t>. Since the seeds can be separated, the extraction process is exclusively aimed at the cap of marcs. In Ganimede, the cap is composed of the </a:t>
            </a:r>
            <a:r>
              <a:rPr lang="en-GB" sz="1000" b="1">
                <a:latin typeface="Verdana" pitchFamily="-112" charset="0"/>
                <a:ea typeface="Verdana" pitchFamily="-112" charset="0"/>
                <a:cs typeface="Verdana" pitchFamily="-112" charset="0"/>
              </a:rPr>
              <a:t>skins only, </a:t>
            </a:r>
            <a:r>
              <a:rPr lang="en-GB" sz="1000">
                <a:latin typeface="Verdana" pitchFamily="-112" charset="0"/>
              </a:rPr>
              <a:t>where in addition to colouring substances the good tannins are found (extraction of the noble substances only</a:t>
            </a:r>
            <a:r>
              <a:rPr lang="en-GB" sz="1000">
                <a:solidFill>
                  <a:schemeClr val="tx1"/>
                </a:solidFill>
                <a:latin typeface="Verdana" pitchFamily="-112" charset="0"/>
              </a:rPr>
              <a:t>).</a:t>
            </a:r>
          </a:p>
          <a:p>
            <a:pPr marL="474663" indent="-474663">
              <a:lnSpc>
                <a:spcPts val="1250"/>
              </a:lnSpc>
              <a:buClr>
                <a:srgbClr val="700D13"/>
              </a:buClr>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endParaRPr lang="en-GB" sz="1000" b="1">
              <a:solidFill>
                <a:srgbClr val="700D13"/>
              </a:solidFill>
              <a:latin typeface="Verdana" pitchFamily="-112" charset="0"/>
            </a:endParaRPr>
          </a:p>
          <a:p>
            <a:pPr marL="474663" indent="-474663">
              <a:lnSpc>
                <a:spcPct val="106000"/>
              </a:lnSpc>
              <a:buClr>
                <a:srgbClr val="000000"/>
              </a:buClr>
              <a:buSzPct val="41000"/>
              <a:buFont typeface="Times New Roman" pitchFamily="-112" charset="0"/>
              <a:buNone/>
              <a:tabLst>
                <a:tab pos="474663" algn="l"/>
                <a:tab pos="920750" algn="l"/>
                <a:tab pos="1370013" algn="l"/>
                <a:tab pos="1819275" algn="l"/>
                <a:tab pos="2268538" algn="l"/>
                <a:tab pos="2717800" algn="l"/>
                <a:tab pos="3167063" algn="l"/>
                <a:tab pos="3616325" algn="l"/>
                <a:tab pos="4065588" algn="l"/>
                <a:tab pos="4514850" algn="l"/>
                <a:tab pos="4964113" algn="l"/>
                <a:tab pos="5413375" algn="l"/>
                <a:tab pos="5864225" algn="l"/>
                <a:tab pos="6311900" algn="l"/>
                <a:tab pos="6761163" algn="l"/>
                <a:tab pos="7210425" algn="l"/>
                <a:tab pos="7659688" algn="l"/>
                <a:tab pos="8108950" algn="l"/>
                <a:tab pos="8558213" algn="l"/>
                <a:tab pos="9007475" algn="l"/>
                <a:tab pos="9456738" algn="l"/>
                <a:tab pos="9880600" algn="l"/>
                <a:tab pos="10329863" algn="l"/>
                <a:tab pos="10779125" algn="l"/>
              </a:tabLst>
            </a:pPr>
            <a:r>
              <a:rPr lang="en-GB" sz="1000" b="1">
                <a:solidFill>
                  <a:srgbClr val="700D13"/>
                </a:solidFill>
                <a:latin typeface="Verdana" pitchFamily="-112" charset="0"/>
              </a:rPr>
              <a:t>7.	</a:t>
            </a:r>
            <a:r>
              <a:rPr lang="en-GB" sz="1000" b="1">
                <a:solidFill>
                  <a:srgbClr val="800000"/>
                </a:solidFill>
                <a:latin typeface="Verdana" pitchFamily="-112" charset="0"/>
                <a:ea typeface="Verdana" pitchFamily="-112" charset="0"/>
                <a:cs typeface="Verdana" pitchFamily="-112" charset="0"/>
              </a:rPr>
              <a:t>Only run juice wine</a:t>
            </a:r>
            <a:r>
              <a:rPr lang="en-GB" sz="1000" b="1">
                <a:latin typeface="Verdana" pitchFamily="-112" charset="0"/>
                <a:ea typeface="Verdana" pitchFamily="-112" charset="0"/>
                <a:cs typeface="Verdana" pitchFamily="-112" charset="0"/>
              </a:rPr>
              <a:t>. </a:t>
            </a:r>
            <a:r>
              <a:rPr lang="en-GB" sz="1000">
                <a:latin typeface="Verdana" pitchFamily="-112" charset="0"/>
              </a:rPr>
              <a:t>Fast and safe descharging (marcs are well separated and can be easily removed with a simple Rotho</a:t>
            </a:r>
            <a:r>
              <a:rPr lang="en-GB" sz="1000" baseline="30000">
                <a:latin typeface="Verdana" pitchFamily="-112" charset="0"/>
              </a:rPr>
              <a:t>®</a:t>
            </a:r>
            <a:r>
              <a:rPr lang="en-GB" sz="1000">
                <a:latin typeface="Verdana" pitchFamily="-112" charset="0"/>
              </a:rPr>
              <a:t> pump). In fact, no extractors, screws or hoppers are needed (with no pressed wines or by-products with a high content in methyl alcohol), </a:t>
            </a:r>
            <a:r>
              <a:rPr lang="en-GB" sz="1000">
                <a:latin typeface="Verdana" pitchFamily="-112" charset="0"/>
                <a:ea typeface="Verdana" pitchFamily="-112" charset="0"/>
                <a:cs typeface="Verdana" pitchFamily="-112" charset="0"/>
              </a:rPr>
              <a:t>with less staff needed and total safety conditions for the operators.</a:t>
            </a:r>
            <a:r>
              <a:rPr lang="en-GB" sz="1000">
                <a:latin typeface="Verdana" pitchFamily="-112" charset="0"/>
              </a:rPr>
              <a:t> There is no risk that the product may overflow suddenly and be lost, because </a:t>
            </a:r>
            <a:r>
              <a:rPr lang="en-GB" sz="1000">
                <a:latin typeface="Verdana" pitchFamily="-112" charset="0"/>
                <a:ea typeface="Verdana" pitchFamily="-112" charset="0"/>
                <a:cs typeface="Verdana" pitchFamily="-112" charset="0"/>
              </a:rPr>
              <a:t>the whole process takes place in a closed system, with no dispersion of the aromas</a:t>
            </a:r>
            <a:r>
              <a:rPr lang="en-GB" sz="1000">
                <a:solidFill>
                  <a:schemeClr val="tx1"/>
                </a:solidFill>
                <a:latin typeface="Verdana" pitchFamily="-112" charset="0"/>
              </a:rPr>
              <a:t>.</a:t>
            </a:r>
          </a:p>
        </p:txBody>
      </p:sp>
      <p:sp>
        <p:nvSpPr>
          <p:cNvPr id="143366" name="Text Box 5"/>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107DAA9-5E62-0849-9638-D6DF127FEEB7}"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68</a:t>
            </a:fld>
            <a:endParaRPr lang="en-GB" sz="1000" b="1">
              <a:solidFill>
                <a:srgbClr val="80060D"/>
              </a:solidFill>
              <a:latin typeface="Verdana" pitchFamily="-112" charset="0"/>
            </a:endParaRP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45410" name="Text Box 1"/>
          <p:cNvSpPr txBox="1">
            <a:spLocks noChangeArrowheads="1"/>
          </p:cNvSpPr>
          <p:nvPr/>
        </p:nvSpPr>
        <p:spPr bwMode="auto">
          <a:xfrm>
            <a:off x="412750" y="1887538"/>
            <a:ext cx="8443913" cy="4422775"/>
          </a:xfrm>
          <a:prstGeom prst="rect">
            <a:avLst/>
          </a:prstGeom>
          <a:noFill/>
          <a:ln w="9525">
            <a:noFill/>
            <a:miter lim="800000"/>
            <a:headEnd/>
            <a:tailEnd/>
          </a:ln>
        </p:spPr>
        <p:txBody>
          <a:bodyPr lIns="90000" tIns="46800" rIns="90000" bIns="46800">
            <a:prstTxWarp prst="textNoShape">
              <a:avLst/>
            </a:prstTxWarp>
            <a:spAutoFit/>
          </a:bodyPr>
          <a:lstStyle/>
          <a:p>
            <a:pPr marL="420688" indent="-420688">
              <a:lnSpc>
                <a:spcPct val="101000"/>
              </a:lnSpc>
              <a:buClr>
                <a:srgbClr val="000000"/>
              </a:buClr>
              <a:buSzPct val="41000"/>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rPr>
              <a:t>8.       </a:t>
            </a:r>
            <a:r>
              <a:rPr lang="en-GB" sz="1000" b="1">
                <a:solidFill>
                  <a:srgbClr val="800000"/>
                </a:solidFill>
                <a:latin typeface="Verdana" pitchFamily="-112" charset="0"/>
                <a:ea typeface="Verdana" pitchFamily="-112" charset="0"/>
                <a:cs typeface="Verdana" pitchFamily="-112" charset="0"/>
              </a:rPr>
              <a:t>Exclusive control of the method called </a:t>
            </a:r>
            <a:r>
              <a:rPr lang="en-GB" sz="1000" b="1">
                <a:solidFill>
                  <a:srgbClr val="700D13"/>
                </a:solidFill>
                <a:latin typeface="Verdana" pitchFamily="-112" charset="0"/>
                <a:ea typeface="Verdana" pitchFamily="-112" charset="0"/>
                <a:cs typeface="Verdana" pitchFamily="-112" charset="0"/>
              </a:rPr>
              <a:t>“DYNAMIC SKIN CONTACT”</a:t>
            </a:r>
            <a:r>
              <a:rPr lang="en-GB" sz="1000" b="1">
                <a:solidFill>
                  <a:schemeClr val="tx1"/>
                </a:solidFill>
                <a:latin typeface="Verdana" pitchFamily="-112" charset="0"/>
              </a:rPr>
              <a:t> </a:t>
            </a:r>
            <a:r>
              <a:rPr lang="en-GB" sz="1000" b="1">
                <a:solidFill>
                  <a:srgbClr val="800000"/>
                </a:solidFill>
                <a:latin typeface="Verdana" pitchFamily="-112" charset="0"/>
                <a:ea typeface="Verdana" pitchFamily="-112" charset="0"/>
                <a:cs typeface="Verdana" pitchFamily="-112" charset="0"/>
              </a:rPr>
              <a:t>before fermentation</a:t>
            </a:r>
            <a:r>
              <a:rPr lang="en-GB" sz="1000" b="1">
                <a:solidFill>
                  <a:srgbClr val="700D13"/>
                </a:solidFill>
                <a:latin typeface="Verdana" pitchFamily="-112" charset="0"/>
              </a:rPr>
              <a:t> </a:t>
            </a:r>
            <a:r>
              <a:rPr lang="en-GB" sz="1000">
                <a:latin typeface="Verdana" pitchFamily="-112" charset="0"/>
              </a:rPr>
              <a:t>especially suited to white wines, but also applicable to red wines, in a </a:t>
            </a:r>
            <a:r>
              <a:rPr lang="en-GB" sz="1000">
                <a:latin typeface="Verdana" pitchFamily="-112" charset="0"/>
                <a:ea typeface="Verdana" pitchFamily="-112" charset="0"/>
                <a:cs typeface="Verdana" pitchFamily="-112" charset="0"/>
              </a:rPr>
              <a:t>safe and controlled environment</a:t>
            </a:r>
            <a:r>
              <a:rPr lang="en-GB" sz="1000">
                <a:latin typeface="Verdana" pitchFamily="-112" charset="0"/>
              </a:rPr>
              <a:t>.</a:t>
            </a:r>
          </a:p>
          <a:p>
            <a:pPr marL="420688" indent="-420688">
              <a:lnSpc>
                <a:spcPts val="1250"/>
              </a:lnSpc>
              <a:buClr>
                <a:srgbClr val="700D13"/>
              </a:buClr>
              <a:buFont typeface="Verdana"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endParaRPr lang="en-GB" sz="1000" b="1">
              <a:solidFill>
                <a:srgbClr val="700D13"/>
              </a:solidFill>
              <a:latin typeface="Verdana" pitchFamily="-112" charset="0"/>
            </a:endParaRPr>
          </a:p>
          <a:p>
            <a:pPr marL="420688" indent="-420688">
              <a:lnSpc>
                <a:spcPct val="106000"/>
              </a:lnSpc>
              <a:buClr>
                <a:srgbClr val="000000"/>
              </a:buClr>
              <a:buSzPct val="41000"/>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rPr>
              <a:t>9.	</a:t>
            </a:r>
            <a:r>
              <a:rPr lang="en-GB" sz="1000" b="1">
                <a:solidFill>
                  <a:srgbClr val="800000"/>
                </a:solidFill>
                <a:latin typeface="Verdana" pitchFamily="-112" charset="0"/>
                <a:ea typeface="Verdana" pitchFamily="-112" charset="0"/>
                <a:cs typeface="Verdana" pitchFamily="-112" charset="0"/>
              </a:rPr>
              <a:t>SCIENTIFIC use of technical gases</a:t>
            </a:r>
            <a:r>
              <a:rPr lang="en-GB" sz="1000">
                <a:latin typeface="Verdana" pitchFamily="-112" charset="0"/>
              </a:rPr>
              <a:t>. Only </a:t>
            </a:r>
            <a:r>
              <a:rPr lang="en-GB" sz="1000" b="1">
                <a:latin typeface="Verdana" pitchFamily="-112" charset="0"/>
                <a:ea typeface="Verdana" pitchFamily="-112" charset="0"/>
                <a:cs typeface="Verdana" pitchFamily="-112" charset="0"/>
              </a:rPr>
              <a:t>Ganimede</a:t>
            </a:r>
            <a:r>
              <a:rPr lang="en-GB" sz="1000" b="1" baseline="30000">
                <a:latin typeface="Verdana" pitchFamily="-112" charset="0"/>
                <a:ea typeface="Verdana" pitchFamily="-112" charset="0"/>
                <a:cs typeface="Verdana" pitchFamily="-112" charset="0"/>
              </a:rPr>
              <a:t>®</a:t>
            </a:r>
            <a:r>
              <a:rPr lang="en-GB" sz="1000">
                <a:latin typeface="Verdana" pitchFamily="-112" charset="0"/>
              </a:rPr>
              <a:t> can run the use of technical gases in a scientific way, i.e. guarantee </a:t>
            </a:r>
            <a:r>
              <a:rPr lang="en-GB" sz="1000" b="1">
                <a:latin typeface="Verdana" pitchFamily="-112" charset="0"/>
                <a:ea typeface="Verdana" pitchFamily="-112" charset="0"/>
                <a:cs typeface="Verdana" pitchFamily="-112" charset="0"/>
              </a:rPr>
              <a:t>safe, repeatable and reproducible results</a:t>
            </a:r>
            <a:r>
              <a:rPr lang="en-GB" sz="1000">
                <a:solidFill>
                  <a:schemeClr val="tx1"/>
                </a:solidFill>
                <a:latin typeface="Verdana" pitchFamily="-112" charset="0"/>
              </a:rPr>
              <a:t>.</a:t>
            </a:r>
          </a:p>
          <a:p>
            <a:pPr marL="420688" indent="-420688">
              <a:lnSpc>
                <a:spcPts val="1250"/>
              </a:lnSpc>
              <a:buClr>
                <a:srgbClr val="700D13"/>
              </a:buClr>
              <a:buFont typeface="Verdana"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rPr>
              <a:t>	</a:t>
            </a:r>
          </a:p>
          <a:p>
            <a:pPr marL="420688" indent="-420688">
              <a:lnSpc>
                <a:spcPct val="106000"/>
              </a:lnSpc>
              <a:buClr>
                <a:srgbClr val="000000"/>
              </a:buClr>
              <a:buSzPct val="41000"/>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rPr>
              <a:t>10.	</a:t>
            </a:r>
            <a:r>
              <a:rPr lang="en-GB" sz="1000" b="1">
                <a:solidFill>
                  <a:srgbClr val="800000"/>
                </a:solidFill>
                <a:latin typeface="Verdana" pitchFamily="-112" charset="0"/>
                <a:ea typeface="Verdana" pitchFamily="-112" charset="0"/>
                <a:cs typeface="Verdana" pitchFamily="-112" charset="0"/>
              </a:rPr>
              <a:t>A sizable reduction of the use of SO</a:t>
            </a:r>
            <a:r>
              <a:rPr lang="en-GB" sz="1000" b="1" baseline="-31000">
                <a:solidFill>
                  <a:srgbClr val="800000"/>
                </a:solidFill>
                <a:latin typeface="Verdana" pitchFamily="-112" charset="0"/>
                <a:ea typeface="Verdana" pitchFamily="-112" charset="0"/>
                <a:cs typeface="Verdana" pitchFamily="-112" charset="0"/>
              </a:rPr>
              <a:t>2</a:t>
            </a:r>
            <a:r>
              <a:rPr lang="en-GB" sz="1000">
                <a:latin typeface="Verdana" pitchFamily="-112" charset="0"/>
              </a:rPr>
              <a:t> because the whole process takes place in a controlled environment, i.e. saturated with CO</a:t>
            </a:r>
            <a:r>
              <a:rPr lang="en-GB" sz="1000" baseline="-25000">
                <a:latin typeface="Verdana" pitchFamily="-112" charset="0"/>
                <a:ea typeface="Verdana" pitchFamily="-112" charset="0"/>
                <a:cs typeface="Verdana" pitchFamily="-112" charset="0"/>
              </a:rPr>
              <a:t>2</a:t>
            </a:r>
            <a:r>
              <a:rPr lang="en-GB" sz="1000">
                <a:solidFill>
                  <a:schemeClr val="tx1"/>
                </a:solidFill>
                <a:latin typeface="Verdana" pitchFamily="-112" charset="0"/>
              </a:rPr>
              <a:t>.</a:t>
            </a:r>
          </a:p>
          <a:p>
            <a:pPr marL="420688" indent="-420688">
              <a:lnSpc>
                <a:spcPts val="1250"/>
              </a:lnSpc>
              <a:buClr>
                <a:srgbClr val="700D13"/>
              </a:buClr>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endParaRPr lang="en-GB" sz="1000" b="1">
              <a:solidFill>
                <a:srgbClr val="700D13"/>
              </a:solidFill>
              <a:latin typeface="Verdana" pitchFamily="-112" charset="0"/>
            </a:endParaRPr>
          </a:p>
          <a:p>
            <a:pPr marL="420688" indent="-420688">
              <a:lnSpc>
                <a:spcPct val="106000"/>
              </a:lnSpc>
              <a:buClr>
                <a:srgbClr val="000000"/>
              </a:buClr>
              <a:buSzPct val="41000"/>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rPr>
              <a:t>11.	</a:t>
            </a:r>
            <a:r>
              <a:rPr lang="en-GB" sz="1000" b="1">
                <a:solidFill>
                  <a:srgbClr val="800000"/>
                </a:solidFill>
                <a:latin typeface="Verdana" pitchFamily="-112" charset="0"/>
                <a:ea typeface="Verdana" pitchFamily="-112" charset="0"/>
                <a:cs typeface="Verdana" pitchFamily="-112" charset="0"/>
              </a:rPr>
              <a:t>The wines are lower in volatile acidity</a:t>
            </a:r>
            <a:r>
              <a:rPr lang="en-GB" sz="1000">
                <a:latin typeface="Verdana" pitchFamily="-112" charset="0"/>
              </a:rPr>
              <a:t>, thanks to an ideal and complete leaching of the whole mass of marcs (the skins are always wet and no fragments of them remain floating on the cap and/or on the walls and parts of the tank, where they may be contaminated by acetic bacteria</a:t>
            </a:r>
            <a:r>
              <a:rPr lang="en-GB" sz="1000">
                <a:solidFill>
                  <a:schemeClr val="tx1"/>
                </a:solidFill>
                <a:latin typeface="Verdana" pitchFamily="-112" charset="0"/>
              </a:rPr>
              <a:t>.</a:t>
            </a:r>
          </a:p>
          <a:p>
            <a:pPr marL="420688" indent="-420688">
              <a:lnSpc>
                <a:spcPts val="1250"/>
              </a:lnSpc>
              <a:buClr>
                <a:srgbClr val="700D13"/>
              </a:buClr>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endParaRPr lang="en-GB" sz="1000" b="1">
              <a:solidFill>
                <a:srgbClr val="700D13"/>
              </a:solidFill>
              <a:latin typeface="Verdana" pitchFamily="-112" charset="0"/>
            </a:endParaRPr>
          </a:p>
          <a:p>
            <a:pPr marL="420688" indent="-420688">
              <a:lnSpc>
                <a:spcPct val="106000"/>
              </a:lnSpc>
              <a:buClr>
                <a:srgbClr val="000000"/>
              </a:buClr>
              <a:buSzPct val="41000"/>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rPr>
              <a:t>12.	</a:t>
            </a:r>
            <a:r>
              <a:rPr lang="en-GB" sz="1000" b="1">
                <a:solidFill>
                  <a:srgbClr val="700D13"/>
                </a:solidFill>
                <a:latin typeface="Verdana" pitchFamily="-112" charset="0"/>
                <a:ea typeface="Verdana" pitchFamily="-112" charset="0"/>
                <a:cs typeface="Verdana" pitchFamily="-112" charset="0"/>
              </a:rPr>
              <a:t>Automation of the whole process </a:t>
            </a:r>
            <a:r>
              <a:rPr lang="en-GB" sz="1000">
                <a:latin typeface="Verdana" pitchFamily="-112" charset="0"/>
              </a:rPr>
              <a:t>thanks to a control panel allowing to set all parameters, so that </a:t>
            </a:r>
            <a:r>
              <a:rPr lang="en-GB" sz="1000">
                <a:latin typeface="Verdana" pitchFamily="-112" charset="0"/>
                <a:ea typeface="Verdana" pitchFamily="-112" charset="0"/>
                <a:cs typeface="Verdana" pitchFamily="-112" charset="0"/>
              </a:rPr>
              <a:t>Ganimede</a:t>
            </a:r>
            <a:r>
              <a:rPr lang="en-GB" sz="1000" baseline="31000">
                <a:latin typeface="Verdana" pitchFamily="-112" charset="0"/>
                <a:ea typeface="Verdana" pitchFamily="-112" charset="0"/>
                <a:cs typeface="Verdana" pitchFamily="-112" charset="0"/>
              </a:rPr>
              <a:t>®</a:t>
            </a:r>
            <a:r>
              <a:rPr lang="en-GB" sz="1000">
                <a:latin typeface="Verdana" pitchFamily="-112" charset="0"/>
              </a:rPr>
              <a:t> fermenter will work alone, with no staff needed</a:t>
            </a:r>
            <a:r>
              <a:rPr lang="en-GB" sz="1000">
                <a:solidFill>
                  <a:schemeClr val="tx1"/>
                </a:solidFill>
                <a:latin typeface="Verdana" pitchFamily="-112" charset="0"/>
              </a:rPr>
              <a:t>.</a:t>
            </a:r>
            <a:r>
              <a:rPr lang="en-GB" sz="1000">
                <a:solidFill>
                  <a:srgbClr val="700D13"/>
                </a:solidFill>
                <a:latin typeface="Verdana" pitchFamily="-112" charset="0"/>
                <a:ea typeface="Times New Roman" pitchFamily="-112" charset="0"/>
                <a:cs typeface="Times New Roman" pitchFamily="-112" charset="0"/>
              </a:rPr>
              <a:t> </a:t>
            </a:r>
          </a:p>
          <a:p>
            <a:pPr marL="420688" indent="-420688">
              <a:lnSpc>
                <a:spcPts val="1250"/>
              </a:lnSpc>
              <a:buClr>
                <a:srgbClr val="700D13"/>
              </a:buClr>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endParaRPr lang="en-GB" sz="1000" b="1">
              <a:solidFill>
                <a:srgbClr val="700D13"/>
              </a:solidFill>
              <a:latin typeface="Verdana" pitchFamily="-112" charset="0"/>
            </a:endParaRPr>
          </a:p>
          <a:p>
            <a:pPr marL="420688" indent="-420688">
              <a:lnSpc>
                <a:spcPct val="106000"/>
              </a:lnSpc>
              <a:buClr>
                <a:srgbClr val="000000"/>
              </a:buClr>
              <a:buSzPct val="41000"/>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rPr>
              <a:t>13.	</a:t>
            </a:r>
            <a:r>
              <a:rPr lang="en-GB" sz="1000" b="1">
                <a:solidFill>
                  <a:srgbClr val="800000"/>
                </a:solidFill>
                <a:latin typeface="Verdana" pitchFamily="-112" charset="0"/>
                <a:ea typeface="Verdana" pitchFamily="-112" charset="0"/>
                <a:cs typeface="Verdana" pitchFamily="-112" charset="0"/>
              </a:rPr>
              <a:t>No use of mechanical devices and minimum power requirements</a:t>
            </a:r>
            <a:r>
              <a:rPr lang="en-GB" sz="1000">
                <a:latin typeface="Verdana" pitchFamily="-112" charset="0"/>
              </a:rPr>
              <a:t>,</a:t>
            </a:r>
            <a:r>
              <a:rPr lang="en-GB" sz="1000" b="1">
                <a:latin typeface="Verdana" pitchFamily="-112" charset="0"/>
                <a:ea typeface="Verdana" pitchFamily="-112" charset="0"/>
                <a:cs typeface="Verdana" pitchFamily="-112" charset="0"/>
              </a:rPr>
              <a:t> </a:t>
            </a:r>
            <a:r>
              <a:rPr lang="en-GB" sz="1000">
                <a:latin typeface="Verdana" pitchFamily="-112" charset="0"/>
              </a:rPr>
              <a:t>with a sizable cut in costs, few risks of technical stops, and no mincing of the grapes</a:t>
            </a:r>
            <a:r>
              <a:rPr lang="en-GB" sz="1000">
                <a:solidFill>
                  <a:schemeClr val="tx1"/>
                </a:solidFill>
                <a:latin typeface="Verdana" pitchFamily="-112" charset="0"/>
              </a:rPr>
              <a:t>.</a:t>
            </a:r>
          </a:p>
          <a:p>
            <a:pPr marL="420688" indent="-420688">
              <a:lnSpc>
                <a:spcPts val="1250"/>
              </a:lnSpc>
              <a:buClr>
                <a:srgbClr val="700D13"/>
              </a:buClr>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endParaRPr lang="en-GB" sz="1000" b="1">
              <a:solidFill>
                <a:srgbClr val="700D13"/>
              </a:solidFill>
              <a:latin typeface="Verdana" pitchFamily="-112" charset="0"/>
              <a:ea typeface="Times New Roman" pitchFamily="-112" charset="0"/>
              <a:cs typeface="Times New Roman" pitchFamily="-112" charset="0"/>
            </a:endParaRPr>
          </a:p>
          <a:p>
            <a:pPr marL="420688" indent="-420688">
              <a:lnSpc>
                <a:spcPct val="106000"/>
              </a:lnSpc>
              <a:buClr>
                <a:srgbClr val="000000"/>
              </a:buClr>
              <a:buSzPct val="41000"/>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rPr>
              <a:t>14.	</a:t>
            </a:r>
            <a:r>
              <a:rPr lang="en-GB" sz="1000" b="1">
                <a:solidFill>
                  <a:srgbClr val="800000"/>
                </a:solidFill>
                <a:latin typeface="Verdana" pitchFamily="-112" charset="0"/>
                <a:ea typeface="Verdana" pitchFamily="-112" charset="0"/>
                <a:cs typeface="Verdana" pitchFamily="-112" charset="0"/>
              </a:rPr>
              <a:t>Easy and rapid cleaning</a:t>
            </a:r>
            <a:r>
              <a:rPr lang="en-GB" sz="1000" b="1">
                <a:latin typeface="Verdana" pitchFamily="-112" charset="0"/>
                <a:ea typeface="Verdana" pitchFamily="-112" charset="0"/>
                <a:cs typeface="Verdana" pitchFamily="-112" charset="0"/>
              </a:rPr>
              <a:t>.</a:t>
            </a:r>
            <a:r>
              <a:rPr lang="en-GB" sz="1000">
                <a:latin typeface="Verdana" pitchFamily="-112" charset="0"/>
              </a:rPr>
              <a:t> </a:t>
            </a:r>
            <a:r>
              <a:rPr lang="en-GB" sz="1000" b="1">
                <a:latin typeface="Verdana" pitchFamily="-112" charset="0"/>
                <a:ea typeface="Verdana" pitchFamily="-112" charset="0"/>
                <a:cs typeface="Verdana" pitchFamily="-112" charset="0"/>
              </a:rPr>
              <a:t>Ganimede</a:t>
            </a:r>
            <a:r>
              <a:rPr lang="en-GB" sz="1000" b="1" baseline="30000">
                <a:latin typeface="Verdana" pitchFamily="-112" charset="0"/>
                <a:ea typeface="Verdana" pitchFamily="-112" charset="0"/>
                <a:cs typeface="Verdana" pitchFamily="-112" charset="0"/>
              </a:rPr>
              <a:t>®</a:t>
            </a:r>
            <a:r>
              <a:rPr lang="en-GB" sz="1000">
                <a:latin typeface="Verdana" pitchFamily="-112" charset="0"/>
              </a:rPr>
              <a:t> is easily cleaned. Moreover, since no auxiliary devices are needed to draw off, the troublesome cleaning of any screws and hoppers is avoided</a:t>
            </a:r>
            <a:r>
              <a:rPr lang="en-GB" sz="1000">
                <a:solidFill>
                  <a:schemeClr val="tx1"/>
                </a:solidFill>
                <a:latin typeface="Verdana" pitchFamily="-112" charset="0"/>
              </a:rPr>
              <a:t>.</a:t>
            </a:r>
          </a:p>
          <a:p>
            <a:pPr marL="420688" indent="-420688">
              <a:lnSpc>
                <a:spcPts val="1250"/>
              </a:lnSpc>
              <a:buClr>
                <a:srgbClr val="700D13"/>
              </a:buClr>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endParaRPr lang="en-GB" sz="1000" b="1">
              <a:solidFill>
                <a:srgbClr val="700D13"/>
              </a:solidFill>
              <a:latin typeface="Verdana" pitchFamily="-112" charset="0"/>
            </a:endParaRPr>
          </a:p>
          <a:p>
            <a:pPr marL="420688" indent="-420688">
              <a:lnSpc>
                <a:spcPct val="106000"/>
              </a:lnSpc>
              <a:buClr>
                <a:srgbClr val="000000"/>
              </a:buClr>
              <a:buSzPct val="41000"/>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rPr>
              <a:t>15.	</a:t>
            </a:r>
            <a:r>
              <a:rPr lang="en-GB" sz="1000" b="1">
                <a:solidFill>
                  <a:srgbClr val="800000"/>
                </a:solidFill>
                <a:latin typeface="Verdana" pitchFamily="-112" charset="0"/>
                <a:ea typeface="Verdana" pitchFamily="-112" charset="0"/>
                <a:cs typeface="Verdana" pitchFamily="-112" charset="0"/>
              </a:rPr>
              <a:t>Excellent storage tank.</a:t>
            </a:r>
            <a:r>
              <a:rPr lang="en-GB" sz="1000" b="1">
                <a:latin typeface="Verdana" pitchFamily="-112" charset="0"/>
                <a:ea typeface="Verdana" pitchFamily="-112" charset="0"/>
                <a:cs typeface="Verdana" pitchFamily="-112" charset="0"/>
              </a:rPr>
              <a:t> Ganimede</a:t>
            </a:r>
            <a:r>
              <a:rPr lang="en-GB" sz="1000" b="1" baseline="30000">
                <a:latin typeface="Verdana" pitchFamily="-112" charset="0"/>
                <a:ea typeface="Verdana" pitchFamily="-112" charset="0"/>
                <a:cs typeface="Verdana" pitchFamily="-112" charset="0"/>
              </a:rPr>
              <a:t>®</a:t>
            </a:r>
            <a:r>
              <a:rPr lang="en-GB" sz="1000">
                <a:latin typeface="Verdana" pitchFamily="-112" charset="0"/>
              </a:rPr>
              <a:t> is also an ideal storage tank. It is in fact the only vat which can be used as a variable capacity tank (by injecting an inert gas below the diaphragm, the liquid is pushed upwards – the tank is always full)</a:t>
            </a:r>
            <a:r>
              <a:rPr lang="en-GB" sz="1000">
                <a:solidFill>
                  <a:schemeClr val="tx1"/>
                </a:solidFill>
                <a:latin typeface="Verdana" pitchFamily="-112" charset="0"/>
              </a:rPr>
              <a:t>.</a:t>
            </a:r>
          </a:p>
          <a:p>
            <a:pPr marL="420688" indent="-420688">
              <a:lnSpc>
                <a:spcPts val="1250"/>
              </a:lnSpc>
              <a:buClr>
                <a:srgbClr val="000000"/>
              </a:buClr>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endParaRPr lang="en-GB" sz="1000">
              <a:solidFill>
                <a:schemeClr val="tx1"/>
              </a:solidFill>
              <a:latin typeface="Verdana" pitchFamily="-112" charset="0"/>
              <a:ea typeface="Times New Roman" pitchFamily="-112" charset="0"/>
              <a:cs typeface="Times New Roman" pitchFamily="-112" charset="0"/>
            </a:endParaRPr>
          </a:p>
          <a:p>
            <a:pPr marL="420688" indent="-420688">
              <a:lnSpc>
                <a:spcPct val="106000"/>
              </a:lnSpc>
              <a:buClr>
                <a:srgbClr val="000000"/>
              </a:buClr>
              <a:buSzPct val="41000"/>
              <a:buFont typeface="Times" pitchFamily="-112" charset="0"/>
              <a:buNone/>
              <a:tabLst>
                <a:tab pos="420688" algn="l"/>
                <a:tab pos="868363" algn="l"/>
                <a:tab pos="1317625" algn="l"/>
                <a:tab pos="1766888" algn="l"/>
                <a:tab pos="2216150" algn="l"/>
                <a:tab pos="2665413" algn="l"/>
                <a:tab pos="3114675" algn="l"/>
                <a:tab pos="3563938" algn="l"/>
                <a:tab pos="4013200" algn="l"/>
                <a:tab pos="4462463" algn="l"/>
                <a:tab pos="4911725" algn="l"/>
                <a:tab pos="5360988" algn="l"/>
                <a:tab pos="5810250" algn="l"/>
                <a:tab pos="6259513" algn="l"/>
                <a:tab pos="6708775" algn="l"/>
                <a:tab pos="7158038" algn="l"/>
                <a:tab pos="7607300" algn="l"/>
                <a:tab pos="8056563" algn="l"/>
                <a:tab pos="8505825" algn="l"/>
                <a:tab pos="8955088" algn="l"/>
                <a:tab pos="9404350" algn="l"/>
              </a:tabLst>
            </a:pPr>
            <a:r>
              <a:rPr lang="en-GB" sz="1000" b="1">
                <a:solidFill>
                  <a:srgbClr val="700D13"/>
                </a:solidFill>
                <a:latin typeface="Verdana" pitchFamily="-112" charset="0"/>
                <a:ea typeface="Times New Roman" pitchFamily="-112" charset="0"/>
                <a:cs typeface="Times New Roman" pitchFamily="-112" charset="0"/>
              </a:rPr>
              <a:t>16.	</a:t>
            </a:r>
            <a:r>
              <a:rPr lang="en-GB" sz="1000" b="1">
                <a:solidFill>
                  <a:srgbClr val="700D13"/>
                </a:solidFill>
                <a:latin typeface="Verdana" pitchFamily="-112" charset="0"/>
              </a:rPr>
              <a:t>Only one operator is needed to run the whole process.</a:t>
            </a:r>
          </a:p>
        </p:txBody>
      </p:sp>
      <p:sp>
        <p:nvSpPr>
          <p:cNvPr id="145411" name="AutoShape 2"/>
          <p:cNvSpPr>
            <a:spLocks noChangeArrowheads="1"/>
          </p:cNvSpPr>
          <p:nvPr/>
        </p:nvSpPr>
        <p:spPr bwMode="auto">
          <a:xfrm>
            <a:off x="6477000" y="5867400"/>
            <a:ext cx="26670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145412" name="Text Box 3"/>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6.To conclude: all the advantages of Ganimede</a:t>
            </a:r>
            <a:r>
              <a:rPr lang="en-GB" sz="1000" b="1" baseline="30000">
                <a:solidFill>
                  <a:srgbClr val="80060D"/>
                </a:solidFill>
                <a:latin typeface="Verdana" pitchFamily="-112" charset="0"/>
              </a:rPr>
              <a:t>®</a:t>
            </a:r>
          </a:p>
        </p:txBody>
      </p:sp>
      <p:sp>
        <p:nvSpPr>
          <p:cNvPr id="145413" name="Text Box 4"/>
          <p:cNvSpPr txBox="1">
            <a:spLocks noChangeArrowheads="1"/>
          </p:cNvSpPr>
          <p:nvPr/>
        </p:nvSpPr>
        <p:spPr bwMode="auto">
          <a:xfrm>
            <a:off x="304800" y="1279525"/>
            <a:ext cx="67056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16 reasons why Metodo Ganimede</a:t>
            </a:r>
            <a:r>
              <a:rPr lang="en-GB" sz="1600" b="1" baseline="30000">
                <a:solidFill>
                  <a:srgbClr val="80060D"/>
                </a:solidFill>
                <a:latin typeface="Verdana" pitchFamily="-112" charset="0"/>
              </a:rPr>
              <a:t>®</a:t>
            </a:r>
            <a:r>
              <a:rPr lang="en-GB" sz="1600" b="1">
                <a:solidFill>
                  <a:srgbClr val="80060D"/>
                </a:solidFill>
                <a:latin typeface="Verdana" pitchFamily="-112" charset="0"/>
              </a:rPr>
              <a:t> is innovative:</a:t>
            </a:r>
          </a:p>
        </p:txBody>
      </p:sp>
      <p:sp>
        <p:nvSpPr>
          <p:cNvPr id="145414" name="Text Box 5"/>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E4FC3A3-0FCA-1243-8264-A6C638069487}"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69</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a:xfrm>
            <a:off x="1042988" y="2436813"/>
            <a:ext cx="7129462" cy="2735262"/>
          </a:xfrm>
        </p:spPr>
        <p:txBody>
          <a:bodyPr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a:solidFill>
                  <a:srgbClr val="797979"/>
                </a:solidFill>
                <a:latin typeface="Verdana" pitchFamily="-112" charset="0"/>
              </a:rPr>
              <a:t>If the only objective was to encourage the greatest possible extraction from the grapes, then we could just “spin” them in a mixer and obtain a large amount of extracts! </a:t>
            </a:r>
            <a:br>
              <a:rPr lang="en-GB" sz="1500">
                <a:solidFill>
                  <a:srgbClr val="797979"/>
                </a:solidFill>
                <a:latin typeface="Verdana" pitchFamily="-112" charset="0"/>
              </a:rPr>
            </a:br>
            <a:r>
              <a:rPr lang="en-GB" sz="1500" b="1">
                <a:solidFill>
                  <a:srgbClr val="797979"/>
                </a:solidFill>
                <a:latin typeface="Verdana" pitchFamily="-112" charset="0"/>
              </a:rPr>
              <a:t/>
            </a:r>
            <a:br>
              <a:rPr lang="en-GB" sz="1500" b="1">
                <a:solidFill>
                  <a:srgbClr val="797979"/>
                </a:solidFill>
                <a:latin typeface="Verdana" pitchFamily="-112" charset="0"/>
              </a:rPr>
            </a:br>
            <a:r>
              <a:rPr lang="en-GB" sz="1500" b="1">
                <a:solidFill>
                  <a:srgbClr val="797979"/>
                </a:solidFill>
                <a:latin typeface="Verdana" pitchFamily="-112" charset="0"/>
                <a:ea typeface="Verdana" pitchFamily="-112" charset="0"/>
                <a:cs typeface="Verdana" pitchFamily="-112" charset="0"/>
              </a:rPr>
              <a:t>But a good wine depends on the QUALITY and BALANCE of extracts and NOT their QUANTITY. This means we need to have a proper equipment to make a soft while efficient action and guarantee a SELECTIVE EXTRACTION of the NOBLE SUBSTANCES CONTAINED IN THE SKINS only</a:t>
            </a:r>
          </a:p>
        </p:txBody>
      </p:sp>
      <p:sp>
        <p:nvSpPr>
          <p:cNvPr id="28675" name="Text Box 2"/>
          <p:cNvSpPr txBox="1">
            <a:spLocks noChangeArrowheads="1"/>
          </p:cNvSpPr>
          <p:nvPr/>
        </p:nvSpPr>
        <p:spPr bwMode="auto">
          <a:xfrm>
            <a:off x="533400" y="1447800"/>
            <a:ext cx="5562600" cy="325438"/>
          </a:xfrm>
          <a:prstGeom prst="rect">
            <a:avLst/>
          </a:prstGeom>
          <a:noFill/>
          <a:ln w="9525">
            <a:noFill/>
            <a:miter lim="800000"/>
            <a:headEnd/>
            <a:tailEnd/>
          </a:ln>
        </p:spPr>
        <p:txBody>
          <a:bodyPr lIns="90000" tIns="46800" rIns="90000" bIns="46800">
            <a:prstTxWarp prst="textNoShape">
              <a:avLst/>
            </a:prstTxWarp>
            <a:spAutoFit/>
          </a:bodyPr>
          <a:lstStyle/>
          <a:p>
            <a:pPr>
              <a:lnSpc>
                <a:spcPct val="50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SELECTIVE EXTRACTION</a:t>
            </a:r>
          </a:p>
        </p:txBody>
      </p:sp>
      <p:sp>
        <p:nvSpPr>
          <p:cNvPr id="28676" name="Text Box 3"/>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2.Extraction.</a:t>
            </a:r>
          </a:p>
        </p:txBody>
      </p:sp>
      <p:sp>
        <p:nvSpPr>
          <p:cNvPr id="28677" name="Text Box 4"/>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358FAE7-4E41-AC44-9188-6597EEC32ABD}"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147458" name="Picture 1"/>
          <p:cNvPicPr>
            <a:picLocks noChangeAspect="1" noChangeArrowheads="1"/>
          </p:cNvPicPr>
          <p:nvPr/>
        </p:nvPicPr>
        <p:blipFill>
          <a:blip r:embed="rId4"/>
          <a:srcRect/>
          <a:stretch>
            <a:fillRect/>
          </a:stretch>
        </p:blipFill>
        <p:spPr bwMode="auto">
          <a:xfrm>
            <a:off x="304800" y="2133600"/>
            <a:ext cx="1979613" cy="4314825"/>
          </a:xfrm>
          <a:prstGeom prst="rect">
            <a:avLst/>
          </a:prstGeom>
          <a:noFill/>
          <a:ln w="9525">
            <a:noFill/>
            <a:miter lim="800000"/>
            <a:headEnd/>
            <a:tailEnd/>
          </a:ln>
        </p:spPr>
      </p:pic>
      <p:sp>
        <p:nvSpPr>
          <p:cNvPr id="147459"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147460" name="Text Box 3"/>
          <p:cNvSpPr txBox="1">
            <a:spLocks noChangeArrowheads="1"/>
          </p:cNvSpPr>
          <p:nvPr/>
        </p:nvSpPr>
        <p:spPr bwMode="auto">
          <a:xfrm>
            <a:off x="322263" y="1143000"/>
            <a:ext cx="6248400" cy="6635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100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DETAIL OF STEP 2: </a:t>
            </a:r>
          </a:p>
          <a:p>
            <a:pPr>
              <a:lnSpc>
                <a:spcPct val="106000"/>
              </a:lnSpc>
              <a:buClr>
                <a:srgbClr val="000000"/>
              </a:buClr>
              <a:buSzPct val="100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Impact on the cap of marc by the gas bubbles rising through the neck of the diaphragm in </a:t>
            </a:r>
            <a:r>
              <a:rPr lang="en-GB" sz="1200" b="1">
                <a:solidFill>
                  <a:schemeClr val="tx1"/>
                </a:solidFill>
                <a:latin typeface="Verdana" pitchFamily="-112" charset="0"/>
              </a:rPr>
              <a:t>Ganimede</a:t>
            </a:r>
            <a:r>
              <a:rPr lang="en-GB" sz="1200" b="1" baseline="30000">
                <a:solidFill>
                  <a:schemeClr val="tx1"/>
                </a:solidFill>
                <a:latin typeface="Verdana" pitchFamily="-112" charset="0"/>
              </a:rPr>
              <a:t>®</a:t>
            </a:r>
          </a:p>
        </p:txBody>
      </p:sp>
      <p:sp>
        <p:nvSpPr>
          <p:cNvPr id="147461" name="Text Box 4"/>
          <p:cNvSpPr txBox="1">
            <a:spLocks noChangeArrowheads="1"/>
          </p:cNvSpPr>
          <p:nvPr/>
        </p:nvSpPr>
        <p:spPr bwMode="auto">
          <a:xfrm>
            <a:off x="58738" y="294005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 </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closed</a:t>
            </a:r>
          </a:p>
        </p:txBody>
      </p:sp>
      <p:sp>
        <p:nvSpPr>
          <p:cNvPr id="147462" name="Rectangle 5"/>
          <p:cNvSpPr>
            <a:spLocks noGrp="1" noChangeArrowheads="1"/>
          </p:cNvSpPr>
          <p:nvPr>
            <p:ph type="title"/>
          </p:nvPr>
        </p:nvSpPr>
        <p:spPr>
          <a:xfrm>
            <a:off x="6477000" y="2143125"/>
            <a:ext cx="2590800" cy="4310063"/>
          </a:xfrm>
        </p:spPr>
        <p:txBody>
          <a:bodyPr lIns="91440" tIns="45720" rIns="91440" bIns="45720" anchor="t"/>
          <a:lstStyle/>
          <a:p>
            <a:pPr algn="l" eaLnBrk="1"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The huge amount of CO</a:t>
            </a:r>
            <a:r>
              <a:rPr lang="en-GB" sz="1000" baseline="-25000">
                <a:solidFill>
                  <a:srgbClr val="808080"/>
                </a:solidFill>
                <a:latin typeface="Verdana" pitchFamily="-112" charset="0"/>
                <a:ea typeface="Verdana" pitchFamily="-112" charset="0"/>
                <a:cs typeface="Verdana" pitchFamily="-112" charset="0"/>
              </a:rPr>
              <a:t>2</a:t>
            </a:r>
            <a:r>
              <a:rPr lang="en-GB" sz="1000">
                <a:solidFill>
                  <a:srgbClr val="808080"/>
                </a:solidFill>
                <a:latin typeface="Verdana" pitchFamily="-112" charset="0"/>
              </a:rPr>
              <a:t> developing during fermentation soon saturates the gap below the funnelled diaphragm. At this point, the excess gas continuing to gather finds only one escape way, that is the neck of the diaphragm, </a:t>
            </a:r>
            <a:r>
              <a:rPr lang="en-GB" sz="1000" b="1">
                <a:solidFill>
                  <a:srgbClr val="808080"/>
                </a:solidFill>
                <a:latin typeface="Verdana" pitchFamily="-112" charset="0"/>
              </a:rPr>
              <a:t>and </a:t>
            </a:r>
            <a:r>
              <a:rPr lang="en-GB" sz="1000" b="1">
                <a:solidFill>
                  <a:srgbClr val="808080"/>
                </a:solidFill>
                <a:latin typeface="Verdana" pitchFamily="-112" charset="0"/>
                <a:ea typeface="Verdana" pitchFamily="-112" charset="0"/>
                <a:cs typeface="Verdana" pitchFamily="-112" charset="0"/>
              </a:rPr>
              <a:t>rises to the surface with big bubbles, which stir constantly the cap of marc, preventing it from compacting</a:t>
            </a:r>
            <a:r>
              <a:rPr lang="en-GB" sz="1000">
                <a:solidFill>
                  <a:srgbClr val="808080"/>
                </a:solidFill>
                <a:latin typeface="Verdana" pitchFamily="-112" charset="0"/>
                <a:ea typeface="Verdana" pitchFamily="-112" charset="0"/>
                <a:cs typeface="Verdana" pitchFamily="-112" charset="0"/>
              </a:rPr>
              <a:t> </a:t>
            </a:r>
            <a:r>
              <a:rPr lang="en-GB" sz="1000">
                <a:solidFill>
                  <a:srgbClr val="808080"/>
                </a:solidFill>
                <a:latin typeface="Verdana" pitchFamily="-112" charset="0"/>
              </a:rPr>
              <a:t>and taking new more diluted liquid to contribute to extraction. </a:t>
            </a:r>
            <a:br>
              <a:rPr lang="en-GB" sz="1000">
                <a:solidFill>
                  <a:srgbClr val="808080"/>
                </a:solidFill>
                <a:latin typeface="Verdana" pitchFamily="-112" charset="0"/>
              </a:rPr>
            </a:br>
            <a:r>
              <a:rPr lang="en-GB" sz="1000">
                <a:solidFill>
                  <a:srgbClr val="808080"/>
                </a:solidFill>
                <a:latin typeface="Verdana" pitchFamily="-112" charset="0"/>
              </a:rPr>
              <a:t/>
            </a:r>
            <a:br>
              <a:rPr lang="en-GB" sz="1000">
                <a:solidFill>
                  <a:srgbClr val="808080"/>
                </a:solidFill>
                <a:latin typeface="Verdana" pitchFamily="-112" charset="0"/>
              </a:rPr>
            </a:br>
            <a:r>
              <a:rPr lang="en-GB" sz="1000">
                <a:solidFill>
                  <a:srgbClr val="808080"/>
                </a:solidFill>
                <a:latin typeface="Verdana" pitchFamily="-112" charset="0"/>
              </a:rPr>
              <a:t>This happens in a delicate but efficient way, with no use of aggressive mechanical devices. </a:t>
            </a:r>
            <a:br>
              <a:rPr lang="en-GB" sz="1000">
                <a:solidFill>
                  <a:srgbClr val="808080"/>
                </a:solidFill>
                <a:latin typeface="Verdana" pitchFamily="-112" charset="0"/>
              </a:rPr>
            </a:br>
            <a:r>
              <a:rPr lang="en-GB" sz="1000">
                <a:solidFill>
                  <a:srgbClr val="808080"/>
                </a:solidFill>
                <a:latin typeface="Verdana" pitchFamily="-112" charset="0"/>
              </a:rPr>
              <a:t/>
            </a:r>
            <a:br>
              <a:rPr lang="en-GB" sz="1000">
                <a:solidFill>
                  <a:srgbClr val="808080"/>
                </a:solidFill>
                <a:latin typeface="Verdana" pitchFamily="-112" charset="0"/>
              </a:rPr>
            </a:br>
            <a:r>
              <a:rPr lang="en-GB" sz="1000">
                <a:solidFill>
                  <a:srgbClr val="808080"/>
                </a:solidFill>
                <a:latin typeface="Verdana" pitchFamily="-112" charset="0"/>
              </a:rPr>
              <a:t>The turbulence generated by the bubbles also causes the seeds to fall to the bottom of the vat, where they can be easily extracted</a:t>
            </a:r>
          </a:p>
        </p:txBody>
      </p:sp>
      <p:sp>
        <p:nvSpPr>
          <p:cNvPr id="147463"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AEC0749-8B2B-834E-A810-28CE298D26CD}"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70</a:t>
            </a:fld>
            <a:endParaRPr lang="en-GB" sz="1000" b="1">
              <a:solidFill>
                <a:srgbClr val="80060D"/>
              </a:solidFill>
              <a:latin typeface="Verdana" pitchFamily="-112" charset="0"/>
            </a:endParaRPr>
          </a:p>
        </p:txBody>
      </p:sp>
      <p:sp>
        <p:nvSpPr>
          <p:cNvPr id="147464" name="Text Box 6"/>
          <p:cNvSpPr txBox="1">
            <a:spLocks noChangeArrowheads="1"/>
          </p:cNvSpPr>
          <p:nvPr/>
        </p:nvSpPr>
        <p:spPr bwMode="auto">
          <a:xfrm>
            <a:off x="3743325" y="5838825"/>
            <a:ext cx="1295400" cy="347663"/>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Back to the main page</a:t>
            </a:r>
          </a:p>
        </p:txBody>
      </p:sp>
      <p:grpSp>
        <p:nvGrpSpPr>
          <p:cNvPr id="147465" name="Group 14"/>
          <p:cNvGrpSpPr>
            <a:grpSpLocks/>
          </p:cNvGrpSpPr>
          <p:nvPr/>
        </p:nvGrpSpPr>
        <p:grpSpPr bwMode="auto">
          <a:xfrm>
            <a:off x="4124325" y="5572125"/>
            <a:ext cx="371475" cy="295275"/>
            <a:chOff x="1880" y="3600"/>
            <a:chExt cx="234" cy="186"/>
          </a:xfrm>
        </p:grpSpPr>
        <p:sp>
          <p:nvSpPr>
            <p:cNvPr id="147468" name="Freeform 15">
              <a:hlinkClick r:id="rId5" action="ppaction://hlinksldjump"/>
            </p:cNvPr>
            <p:cNvSpPr>
              <a:spLocks noChangeArrowheads="1"/>
            </p:cNvSpPr>
            <p:nvPr/>
          </p:nvSpPr>
          <p:spPr bwMode="auto">
            <a:xfrm>
              <a:off x="1880" y="3600"/>
              <a:ext cx="200" cy="187"/>
            </a:xfrm>
            <a:custGeom>
              <a:avLst/>
              <a:gdLst>
                <a:gd name="T0" fmla="*/ 200 w 880"/>
                <a:gd name="T1" fmla="*/ 47 h 826"/>
                <a:gd name="T2" fmla="*/ 59 w 880"/>
                <a:gd name="T3" fmla="*/ 47 h 826"/>
                <a:gd name="T4" fmla="*/ 59 w 880"/>
                <a:gd name="T5" fmla="*/ 0 h 826"/>
                <a:gd name="T6" fmla="*/ 0 w 880"/>
                <a:gd name="T7" fmla="*/ 94 h 826"/>
                <a:gd name="T8" fmla="*/ 59 w 880"/>
                <a:gd name="T9" fmla="*/ 187 h 826"/>
                <a:gd name="T10" fmla="*/ 59 w 880"/>
                <a:gd name="T11" fmla="*/ 140 h 826"/>
                <a:gd name="T12" fmla="*/ 200 w 880"/>
                <a:gd name="T13" fmla="*/ 140 h 826"/>
                <a:gd name="T14" fmla="*/ 200 w 880"/>
                <a:gd name="T15" fmla="*/ 47 h 826"/>
                <a:gd name="T16" fmla="*/ 0 60000 65536"/>
                <a:gd name="T17" fmla="*/ 0 60000 65536"/>
                <a:gd name="T18" fmla="*/ 0 60000 65536"/>
                <a:gd name="T19" fmla="*/ 0 60000 65536"/>
                <a:gd name="T20" fmla="*/ 0 60000 65536"/>
                <a:gd name="T21" fmla="*/ 0 60000 65536"/>
                <a:gd name="T22" fmla="*/ 0 60000 65536"/>
                <a:gd name="T23" fmla="*/ 0 60000 65536"/>
                <a:gd name="T24" fmla="*/ 0 w 880"/>
                <a:gd name="T25" fmla="*/ 0 h 826"/>
                <a:gd name="T26" fmla="*/ 880 w 880"/>
                <a:gd name="T27" fmla="*/ 826 h 8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0" h="826">
                  <a:moveTo>
                    <a:pt x="879" y="206"/>
                  </a:moveTo>
                  <a:lnTo>
                    <a:pt x="258" y="206"/>
                  </a:lnTo>
                  <a:lnTo>
                    <a:pt x="258" y="0"/>
                  </a:lnTo>
                  <a:lnTo>
                    <a:pt x="0" y="413"/>
                  </a:lnTo>
                  <a:lnTo>
                    <a:pt x="258" y="825"/>
                  </a:lnTo>
                  <a:lnTo>
                    <a:pt x="258" y="619"/>
                  </a:lnTo>
                  <a:lnTo>
                    <a:pt x="879" y="619"/>
                  </a:lnTo>
                  <a:lnTo>
                    <a:pt x="879" y="206"/>
                  </a:lnTo>
                </a:path>
              </a:pathLst>
            </a:custGeom>
            <a:solidFill>
              <a:srgbClr val="80060D"/>
            </a:solidFill>
            <a:ln w="9360">
              <a:solidFill>
                <a:srgbClr val="000000"/>
              </a:solidFill>
              <a:round/>
              <a:headEnd/>
              <a:tailEnd/>
            </a:ln>
          </p:spPr>
          <p:txBody>
            <a:bodyPr wrap="none" anchor="ctr">
              <a:prstTxWarp prst="textNoShape">
                <a:avLst/>
              </a:prstTxWarp>
            </a:bodyPr>
            <a:lstStyle/>
            <a:p>
              <a:endParaRPr lang="it-IT"/>
            </a:p>
          </p:txBody>
        </p:sp>
        <p:sp>
          <p:nvSpPr>
            <p:cNvPr id="147469" name="Freeform 16"/>
            <p:cNvSpPr>
              <a:spLocks noChangeArrowheads="1"/>
            </p:cNvSpPr>
            <p:nvPr/>
          </p:nvSpPr>
          <p:spPr bwMode="auto">
            <a:xfrm>
              <a:off x="2107" y="3648"/>
              <a:ext cx="8" cy="93"/>
            </a:xfrm>
            <a:custGeom>
              <a:avLst/>
              <a:gdLst>
                <a:gd name="T0" fmla="*/ 8 w 36"/>
                <a:gd name="T1" fmla="*/ 0 h 412"/>
                <a:gd name="T2" fmla="*/ 0 w 36"/>
                <a:gd name="T3" fmla="*/ 0 h 412"/>
                <a:gd name="T4" fmla="*/ 0 w 36"/>
                <a:gd name="T5" fmla="*/ 93 h 412"/>
                <a:gd name="T6" fmla="*/ 8 w 36"/>
                <a:gd name="T7" fmla="*/ 93 h 412"/>
                <a:gd name="T8" fmla="*/ 8 w 36"/>
                <a:gd name="T9" fmla="*/ 0 h 412"/>
                <a:gd name="T10" fmla="*/ 0 60000 65536"/>
                <a:gd name="T11" fmla="*/ 0 60000 65536"/>
                <a:gd name="T12" fmla="*/ 0 60000 65536"/>
                <a:gd name="T13" fmla="*/ 0 60000 65536"/>
                <a:gd name="T14" fmla="*/ 0 60000 65536"/>
                <a:gd name="T15" fmla="*/ 0 w 36"/>
                <a:gd name="T16" fmla="*/ 0 h 412"/>
                <a:gd name="T17" fmla="*/ 36 w 36"/>
                <a:gd name="T18" fmla="*/ 412 h 412"/>
              </a:gdLst>
              <a:ahLst/>
              <a:cxnLst>
                <a:cxn ang="T10">
                  <a:pos x="T0" y="T1"/>
                </a:cxn>
                <a:cxn ang="T11">
                  <a:pos x="T2" y="T3"/>
                </a:cxn>
                <a:cxn ang="T12">
                  <a:pos x="T4" y="T5"/>
                </a:cxn>
                <a:cxn ang="T13">
                  <a:pos x="T6" y="T7"/>
                </a:cxn>
                <a:cxn ang="T14">
                  <a:pos x="T8" y="T9"/>
                </a:cxn>
              </a:cxnLst>
              <a:rect l="T15" t="T16" r="T17" b="T18"/>
              <a:pathLst>
                <a:path w="36" h="412">
                  <a:moveTo>
                    <a:pt x="35" y="0"/>
                  </a:moveTo>
                  <a:lnTo>
                    <a:pt x="0" y="0"/>
                  </a:lnTo>
                  <a:lnTo>
                    <a:pt x="0" y="411"/>
                  </a:lnTo>
                  <a:lnTo>
                    <a:pt x="35" y="411"/>
                  </a:lnTo>
                  <a:lnTo>
                    <a:pt x="35" y="0"/>
                  </a:lnTo>
                </a:path>
              </a:pathLst>
            </a:custGeom>
            <a:solidFill>
              <a:srgbClr val="80060D"/>
            </a:solidFill>
            <a:ln w="9360">
              <a:solidFill>
                <a:srgbClr val="000000"/>
              </a:solidFill>
              <a:round/>
              <a:headEnd/>
              <a:tailEnd/>
            </a:ln>
          </p:spPr>
          <p:txBody>
            <a:bodyPr wrap="none" anchor="ctr">
              <a:prstTxWarp prst="textNoShape">
                <a:avLst/>
              </a:prstTxWarp>
            </a:bodyPr>
            <a:lstStyle/>
            <a:p>
              <a:endParaRPr lang="it-IT"/>
            </a:p>
          </p:txBody>
        </p:sp>
        <p:sp>
          <p:nvSpPr>
            <p:cNvPr id="147470" name="Freeform 17"/>
            <p:cNvSpPr>
              <a:spLocks noChangeArrowheads="1"/>
            </p:cNvSpPr>
            <p:nvPr/>
          </p:nvSpPr>
          <p:spPr bwMode="auto">
            <a:xfrm>
              <a:off x="2084" y="3648"/>
              <a:ext cx="15" cy="93"/>
            </a:xfrm>
            <a:custGeom>
              <a:avLst/>
              <a:gdLst>
                <a:gd name="T0" fmla="*/ 15 w 65"/>
                <a:gd name="T1" fmla="*/ 0 h 412"/>
                <a:gd name="T2" fmla="*/ 0 w 65"/>
                <a:gd name="T3" fmla="*/ 0 h 412"/>
                <a:gd name="T4" fmla="*/ 0 w 65"/>
                <a:gd name="T5" fmla="*/ 93 h 412"/>
                <a:gd name="T6" fmla="*/ 15 w 65"/>
                <a:gd name="T7" fmla="*/ 93 h 412"/>
                <a:gd name="T8" fmla="*/ 15 w 65"/>
                <a:gd name="T9" fmla="*/ 0 h 412"/>
                <a:gd name="T10" fmla="*/ 0 60000 65536"/>
                <a:gd name="T11" fmla="*/ 0 60000 65536"/>
                <a:gd name="T12" fmla="*/ 0 60000 65536"/>
                <a:gd name="T13" fmla="*/ 0 60000 65536"/>
                <a:gd name="T14" fmla="*/ 0 60000 65536"/>
                <a:gd name="T15" fmla="*/ 0 w 65"/>
                <a:gd name="T16" fmla="*/ 0 h 412"/>
                <a:gd name="T17" fmla="*/ 65 w 65"/>
                <a:gd name="T18" fmla="*/ 412 h 412"/>
              </a:gdLst>
              <a:ahLst/>
              <a:cxnLst>
                <a:cxn ang="T10">
                  <a:pos x="T0" y="T1"/>
                </a:cxn>
                <a:cxn ang="T11">
                  <a:pos x="T2" y="T3"/>
                </a:cxn>
                <a:cxn ang="T12">
                  <a:pos x="T4" y="T5"/>
                </a:cxn>
                <a:cxn ang="T13">
                  <a:pos x="T6" y="T7"/>
                </a:cxn>
                <a:cxn ang="T14">
                  <a:pos x="T8" y="T9"/>
                </a:cxn>
              </a:cxnLst>
              <a:rect l="T15" t="T16" r="T17" b="T18"/>
              <a:pathLst>
                <a:path w="65" h="412">
                  <a:moveTo>
                    <a:pt x="64" y="0"/>
                  </a:moveTo>
                  <a:lnTo>
                    <a:pt x="0" y="0"/>
                  </a:lnTo>
                  <a:lnTo>
                    <a:pt x="0" y="411"/>
                  </a:lnTo>
                  <a:lnTo>
                    <a:pt x="64" y="411"/>
                  </a:lnTo>
                  <a:lnTo>
                    <a:pt x="64" y="0"/>
                  </a:lnTo>
                </a:path>
              </a:pathLst>
            </a:custGeom>
            <a:solidFill>
              <a:srgbClr val="80060D"/>
            </a:solidFill>
            <a:ln w="9360">
              <a:solidFill>
                <a:srgbClr val="000000"/>
              </a:solidFill>
              <a:round/>
              <a:headEnd/>
              <a:tailEnd/>
            </a:ln>
          </p:spPr>
          <p:txBody>
            <a:bodyPr wrap="none" anchor="ctr">
              <a:prstTxWarp prst="textNoShape">
                <a:avLst/>
              </a:prstTxWarp>
            </a:bodyPr>
            <a:lstStyle/>
            <a:p>
              <a:endParaRPr lang="it-IT"/>
            </a:p>
          </p:txBody>
        </p:sp>
      </p:grpSp>
      <p:sp>
        <p:nvSpPr>
          <p:cNvPr id="17" name="CasellaDiTesto 16">
            <a:hlinkClick r:id="rId6" action="ppaction://hlinksldjump"/>
          </p:cNvPr>
          <p:cNvSpPr txBox="1"/>
          <p:nvPr/>
        </p:nvSpPr>
        <p:spPr>
          <a:xfrm>
            <a:off x="4495800" y="6305550"/>
            <a:ext cx="1876425" cy="338138"/>
          </a:xfrm>
          <a:prstGeom prst="rect">
            <a:avLst/>
          </a:prstGeom>
          <a:solidFill>
            <a:srgbClr val="FFFF00">
              <a:alpha val="63000"/>
            </a:srgbClr>
          </a:solidFill>
          <a:ln>
            <a:solidFill>
              <a:schemeClr val="tx1"/>
            </a:solidFill>
          </a:ln>
        </p:spPr>
        <p:txBody>
          <a:bodyPr>
            <a:prstTxWarp prst="textNoShape">
              <a:avLst/>
            </a:prstTxWarp>
            <a:spAutoFit/>
          </a:bodyPr>
          <a:lstStyle/>
          <a:p>
            <a:pPr algn="ctr">
              <a:defRPr/>
            </a:pPr>
            <a:r>
              <a:rPr lang="it-IT" sz="1600" b="1" dirty="0" err="1">
                <a:effectLst>
                  <a:outerShdw blurRad="38100" dist="38100" dir="2700000" algn="tl">
                    <a:srgbClr val="FFFFFF"/>
                  </a:outerShdw>
                </a:effectLst>
                <a:latin typeface="Arial" pitchFamily="-112" charset="0"/>
                <a:ea typeface="Arial" pitchFamily="-112" charset="0"/>
                <a:cs typeface="Arial" pitchFamily="-112" charset="0"/>
              </a:rPr>
              <a:t>photo</a:t>
            </a:r>
            <a:r>
              <a:rPr lang="it-IT" sz="1600" b="1" dirty="0">
                <a:effectLst>
                  <a:outerShdw blurRad="38100" dist="38100" dir="2700000" algn="tl">
                    <a:srgbClr val="FFFFFF"/>
                  </a:outerShdw>
                </a:effectLst>
                <a:latin typeface="Arial" pitchFamily="-112" charset="0"/>
                <a:ea typeface="Arial" pitchFamily="-112" charset="0"/>
                <a:cs typeface="Arial" pitchFamily="-112" charset="0"/>
              </a:rPr>
              <a:t> </a:t>
            </a:r>
            <a:r>
              <a:rPr lang="it-IT" sz="1600" b="1" dirty="0" err="1">
                <a:effectLst>
                  <a:outerShdw blurRad="38100" dist="38100" dir="2700000" algn="tl">
                    <a:srgbClr val="FFFFFF"/>
                  </a:outerShdw>
                </a:effectLst>
                <a:latin typeface="Arial" pitchFamily="-112" charset="0"/>
                <a:ea typeface="Arial" pitchFamily="-112" charset="0"/>
                <a:cs typeface="Arial" pitchFamily="-112" charset="0"/>
              </a:rPr>
              <a:t>of</a:t>
            </a:r>
            <a:r>
              <a:rPr lang="it-IT" sz="1600" b="1" dirty="0">
                <a:effectLst>
                  <a:outerShdw blurRad="38100" dist="38100" dir="2700000" algn="tl">
                    <a:srgbClr val="FFFFFF"/>
                  </a:outerShdw>
                </a:effectLst>
                <a:latin typeface="Arial" pitchFamily="-112" charset="0"/>
                <a:ea typeface="Arial" pitchFamily="-112" charset="0"/>
                <a:cs typeface="Arial" pitchFamily="-112" charset="0"/>
              </a:rPr>
              <a:t> the </a:t>
            </a:r>
            <a:r>
              <a:rPr lang="it-IT" sz="1600" b="1" dirty="0" err="1">
                <a:effectLst>
                  <a:outerShdw blurRad="38100" dist="38100" dir="2700000" algn="tl">
                    <a:srgbClr val="FFFFFF"/>
                  </a:outerShdw>
                </a:effectLst>
                <a:latin typeface="Arial" pitchFamily="-112" charset="0"/>
                <a:ea typeface="Arial" pitchFamily="-112" charset="0"/>
                <a:cs typeface="Arial" pitchFamily="-112" charset="0"/>
              </a:rPr>
              <a:t>cap</a:t>
            </a:r>
            <a:endParaRPr lang="it-IT" sz="1600" b="1" dirty="0">
              <a:effectLst>
                <a:outerShdw blurRad="38100" dist="38100" dir="2700000" algn="tl">
                  <a:srgbClr val="FFFFFF"/>
                </a:outerShdw>
              </a:effectLst>
              <a:latin typeface="Arial" pitchFamily="-112" charset="0"/>
              <a:ea typeface="Arial" pitchFamily="-112" charset="0"/>
              <a:cs typeface="Arial" pitchFamily="-112" charset="0"/>
            </a:endParaRPr>
          </a:p>
        </p:txBody>
      </p:sp>
      <p:pic>
        <p:nvPicPr>
          <p:cNvPr id="147467" name="Picture 11" descr="/Users/Alberto/Desktop/Presentazioni 2012/Video Pwp/Filmato 4.mpg">
            <a:hlinkClick r:id="" action="ppaction://media"/>
          </p:cNvPr>
          <p:cNvPicPr/>
          <p:nvPr>
            <a:videoFile r:link="rId1"/>
          </p:nvPr>
        </p:nvPicPr>
        <p:blipFill>
          <a:blip r:embed="rId7"/>
          <a:srcRect/>
          <a:stretch>
            <a:fillRect/>
          </a:stretch>
        </p:blipFill>
        <p:spPr bwMode="auto">
          <a:xfrm>
            <a:off x="2540000" y="2438400"/>
            <a:ext cx="3759200" cy="2819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480" fill="hold"/>
                                        <p:tgtEl>
                                          <p:spTgt spid="14746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7467"/>
                </p:tgtEl>
              </p:cMediaNode>
            </p:video>
            <p:seq concurrent="1" nextAc="seek">
              <p:cTn id="8" restart="whenNotActive" fill="hold" evtFilter="cancelBubble" nodeType="interactiveSeq">
                <p:stCondLst>
                  <p:cond evt="onClick" delay="0">
                    <p:tgtEl>
                      <p:spTgt spid="14746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7467"/>
                                        </p:tgtEl>
                                      </p:cBhvr>
                                    </p:cmd>
                                  </p:childTnLst>
                                </p:cTn>
                              </p:par>
                            </p:childTnLst>
                          </p:cTn>
                        </p:par>
                      </p:childTnLst>
                    </p:cTn>
                  </p:par>
                </p:childTnLst>
              </p:cTn>
              <p:nextCondLst>
                <p:cond evt="onClick" delay="0">
                  <p:tgtEl>
                    <p:spTgt spid="147467"/>
                  </p:tgtEl>
                </p:cond>
              </p:nextCondLst>
            </p:seq>
          </p:childTnLst>
        </p:cTn>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149506" name="Picture 1"/>
          <p:cNvPicPr>
            <a:picLocks noChangeAspect="1" noChangeArrowheads="1"/>
          </p:cNvPicPr>
          <p:nvPr/>
        </p:nvPicPr>
        <p:blipFill>
          <a:blip r:embed="rId4"/>
          <a:srcRect/>
          <a:stretch>
            <a:fillRect/>
          </a:stretch>
        </p:blipFill>
        <p:spPr bwMode="auto">
          <a:xfrm>
            <a:off x="304800" y="2057400"/>
            <a:ext cx="2039938" cy="4314825"/>
          </a:xfrm>
          <a:prstGeom prst="rect">
            <a:avLst/>
          </a:prstGeom>
          <a:noFill/>
          <a:ln w="9525">
            <a:noFill/>
            <a:miter lim="800000"/>
            <a:headEnd/>
            <a:tailEnd/>
          </a:ln>
        </p:spPr>
      </p:pic>
      <p:sp>
        <p:nvSpPr>
          <p:cNvPr id="149507"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149508" name="Text Box 3"/>
          <p:cNvSpPr txBox="1">
            <a:spLocks noChangeArrowheads="1"/>
          </p:cNvSpPr>
          <p:nvPr/>
        </p:nvSpPr>
        <p:spPr bwMode="auto">
          <a:xfrm>
            <a:off x="304800" y="1143000"/>
            <a:ext cx="6248400" cy="469900"/>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100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DETAIL OF STEP 3: </a:t>
            </a:r>
          </a:p>
          <a:p>
            <a:pPr>
              <a:lnSpc>
                <a:spcPct val="106000"/>
              </a:lnSpc>
              <a:buClr>
                <a:srgbClr val="000000"/>
              </a:buClr>
              <a:buSzPct val="100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Opening the bypass in </a:t>
            </a:r>
            <a:r>
              <a:rPr lang="en-GB" sz="1200" b="1">
                <a:solidFill>
                  <a:schemeClr val="tx1"/>
                </a:solidFill>
                <a:latin typeface="Verdana" pitchFamily="-112" charset="0"/>
              </a:rPr>
              <a:t>Ganimede</a:t>
            </a:r>
            <a:r>
              <a:rPr lang="en-GB" sz="1200" b="1" baseline="30000">
                <a:solidFill>
                  <a:schemeClr val="tx1"/>
                </a:solidFill>
                <a:latin typeface="Verdana" pitchFamily="-112" charset="0"/>
              </a:rPr>
              <a:t>®</a:t>
            </a:r>
          </a:p>
        </p:txBody>
      </p:sp>
      <p:sp>
        <p:nvSpPr>
          <p:cNvPr id="149509" name="Text Box 4"/>
          <p:cNvSpPr txBox="1">
            <a:spLocks noChangeArrowheads="1"/>
          </p:cNvSpPr>
          <p:nvPr/>
        </p:nvSpPr>
        <p:spPr bwMode="auto">
          <a:xfrm>
            <a:off x="58738" y="2940050"/>
            <a:ext cx="647700"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OPENED</a:t>
            </a:r>
          </a:p>
        </p:txBody>
      </p:sp>
      <p:sp>
        <p:nvSpPr>
          <p:cNvPr id="149510" name="Rectangle 5"/>
          <p:cNvSpPr>
            <a:spLocks noGrp="1" noChangeArrowheads="1"/>
          </p:cNvSpPr>
          <p:nvPr>
            <p:ph type="title"/>
          </p:nvPr>
        </p:nvSpPr>
        <p:spPr>
          <a:xfrm>
            <a:off x="6477000" y="1958975"/>
            <a:ext cx="2590800" cy="4594225"/>
          </a:xfrm>
        </p:spPr>
        <p:txBody>
          <a:bodyPr lIns="91440" tIns="45720" rIns="91440" bIns="45720" anchor="t"/>
          <a:lstStyle/>
          <a:p>
            <a:pPr algn="l" eaLnBrk="1"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When you want a more vigorous action on the whole cap of marc, then the bypass of </a:t>
            </a:r>
            <a:r>
              <a:rPr lang="en-GB" sz="1000" b="1">
                <a:solidFill>
                  <a:srgbClr val="808080"/>
                </a:solidFill>
                <a:latin typeface="Verdana" pitchFamily="-112" charset="0"/>
                <a:ea typeface="Verdana" pitchFamily="-112" charset="0"/>
                <a:cs typeface="Verdana" pitchFamily="-112" charset="0"/>
              </a:rPr>
              <a:t>Ganimede</a:t>
            </a:r>
            <a:r>
              <a:rPr lang="en-GB" sz="1000" b="1" baseline="31000">
                <a:solidFill>
                  <a:srgbClr val="808080"/>
                </a:solidFill>
                <a:latin typeface="Verdana" pitchFamily="-112" charset="0"/>
                <a:ea typeface="Verdana" pitchFamily="-112" charset="0"/>
                <a:cs typeface="Verdana" pitchFamily="-112" charset="0"/>
              </a:rPr>
              <a:t>®</a:t>
            </a:r>
            <a:r>
              <a:rPr lang="en-GB" sz="1000">
                <a:solidFill>
                  <a:srgbClr val="808080"/>
                </a:solidFill>
                <a:latin typeface="Verdana" pitchFamily="-112" charset="0"/>
              </a:rPr>
              <a:t> proves to be a precious tool.</a:t>
            </a:r>
            <a:r>
              <a:rPr lang="en-GB" sz="1000" b="1">
                <a:solidFill>
                  <a:srgbClr val="808080"/>
                </a:solidFill>
                <a:latin typeface="Verdana" pitchFamily="-112" charset="0"/>
              </a:rPr>
              <a:t> </a:t>
            </a:r>
            <a:r>
              <a:rPr lang="en-GB" sz="1000" b="1">
                <a:solidFill>
                  <a:srgbClr val="808080"/>
                </a:solidFill>
                <a:latin typeface="Verdana" pitchFamily="-112" charset="0"/>
                <a:ea typeface="Verdana" pitchFamily="-112" charset="0"/>
                <a:cs typeface="Verdana" pitchFamily="-112" charset="0"/>
              </a:rPr>
              <a:t>Opening the bypass involves a vigorous unleashing of the whole mass of carbon dioxide found in the gap. The CO</a:t>
            </a:r>
            <a:r>
              <a:rPr lang="en-GB" sz="1000" b="1" baseline="-25000">
                <a:solidFill>
                  <a:srgbClr val="808080"/>
                </a:solidFill>
                <a:latin typeface="Verdana" pitchFamily="-112" charset="0"/>
                <a:ea typeface="Verdana" pitchFamily="-112" charset="0"/>
                <a:cs typeface="Verdana" pitchFamily="-112" charset="0"/>
              </a:rPr>
              <a:t>2</a:t>
            </a:r>
            <a:r>
              <a:rPr lang="en-GB" sz="1000" b="1">
                <a:solidFill>
                  <a:srgbClr val="808080"/>
                </a:solidFill>
                <a:latin typeface="Verdana" pitchFamily="-112" charset="0"/>
                <a:ea typeface="Verdana" pitchFamily="-112" charset="0"/>
                <a:cs typeface="Verdana" pitchFamily="-112" charset="0"/>
              </a:rPr>
              <a:t> pushes a large amount of liquid to flood the cap, while stirring it and replacing the liquid in the skins, which is saturated with extracts, with new more diluted liquid. </a:t>
            </a:r>
            <a:br>
              <a:rPr lang="en-GB" sz="1000" b="1">
                <a:solidFill>
                  <a:srgbClr val="808080"/>
                </a:solidFill>
                <a:latin typeface="Verdana" pitchFamily="-112" charset="0"/>
                <a:ea typeface="Verdana" pitchFamily="-112" charset="0"/>
                <a:cs typeface="Verdana" pitchFamily="-112" charset="0"/>
              </a:rPr>
            </a:br>
            <a:r>
              <a:rPr lang="en-GB" sz="1000" b="1">
                <a:solidFill>
                  <a:srgbClr val="808080"/>
                </a:solidFill>
                <a:latin typeface="Verdana" pitchFamily="-112" charset="0"/>
                <a:ea typeface="Verdana" pitchFamily="-112" charset="0"/>
                <a:cs typeface="Verdana" pitchFamily="-112" charset="0"/>
              </a:rPr>
              <a:t/>
            </a:r>
            <a:br>
              <a:rPr lang="en-GB" sz="1000" b="1">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rPr>
              <a:t>Now the must can expand the gap and this means a sudden fall in level of the cap of marc.</a:t>
            </a:r>
            <a:r>
              <a:rPr lang="en-GB" sz="1000" b="1">
                <a:solidFill>
                  <a:srgbClr val="808080"/>
                </a:solidFill>
                <a:latin typeface="Verdana" pitchFamily="-112" charset="0"/>
              </a:rPr>
              <a:t> </a:t>
            </a:r>
            <a:br>
              <a:rPr lang="en-GB" sz="1000" b="1">
                <a:solidFill>
                  <a:srgbClr val="808080"/>
                </a:solidFill>
                <a:latin typeface="Verdana" pitchFamily="-112" charset="0"/>
              </a:rPr>
            </a:br>
            <a:r>
              <a:rPr lang="en-GB" sz="1000" b="1">
                <a:solidFill>
                  <a:srgbClr val="808080"/>
                </a:solidFill>
                <a:latin typeface="Verdana" pitchFamily="-112" charset="0"/>
              </a:rPr>
              <a:t/>
            </a:r>
            <a:br>
              <a:rPr lang="en-GB" sz="1000" b="1">
                <a:solidFill>
                  <a:srgbClr val="808080"/>
                </a:solidFill>
                <a:latin typeface="Verdana" pitchFamily="-112" charset="0"/>
              </a:rPr>
            </a:br>
            <a:r>
              <a:rPr lang="en-GB" sz="1000" b="1">
                <a:solidFill>
                  <a:srgbClr val="808080"/>
                </a:solidFill>
                <a:latin typeface="Verdana" pitchFamily="-112" charset="0"/>
                <a:ea typeface="Verdana" pitchFamily="-112" charset="0"/>
                <a:cs typeface="Verdana" pitchFamily="-112" charset="0"/>
              </a:rPr>
              <a:t>Thanks to this efficient, delicate and costless energy, Ganimede</a:t>
            </a:r>
            <a:r>
              <a:rPr lang="en-GB" sz="1000" b="1" baseline="31000">
                <a:solidFill>
                  <a:srgbClr val="808080"/>
                </a:solidFill>
                <a:latin typeface="Verdana" pitchFamily="-112" charset="0"/>
                <a:ea typeface="Verdana" pitchFamily="-112" charset="0"/>
                <a:cs typeface="Verdana" pitchFamily="-112" charset="0"/>
              </a:rPr>
              <a:t>®</a:t>
            </a:r>
            <a:r>
              <a:rPr lang="en-GB" sz="1000" b="1">
                <a:solidFill>
                  <a:srgbClr val="808080"/>
                </a:solidFill>
                <a:latin typeface="Verdana" pitchFamily="-112" charset="0"/>
                <a:ea typeface="Verdana" pitchFamily="-112" charset="0"/>
                <a:cs typeface="Verdana" pitchFamily="-112" charset="0"/>
              </a:rPr>
              <a:t> can stir a cap of marc up to TWO METRES thick</a:t>
            </a:r>
          </a:p>
        </p:txBody>
      </p:sp>
      <p:sp>
        <p:nvSpPr>
          <p:cNvPr id="149511"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8A7BA34E-55AE-3D4A-8A0A-857B6646F7D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71</a:t>
            </a:fld>
            <a:endParaRPr lang="en-GB" sz="1000" b="1">
              <a:solidFill>
                <a:srgbClr val="80060D"/>
              </a:solidFill>
              <a:latin typeface="Verdana" pitchFamily="-112" charset="0"/>
            </a:endParaRPr>
          </a:p>
        </p:txBody>
      </p:sp>
      <p:sp>
        <p:nvSpPr>
          <p:cNvPr id="149512" name="Text Box 7"/>
          <p:cNvSpPr txBox="1">
            <a:spLocks noChangeArrowheads="1"/>
          </p:cNvSpPr>
          <p:nvPr/>
        </p:nvSpPr>
        <p:spPr bwMode="auto">
          <a:xfrm>
            <a:off x="3743325" y="5838825"/>
            <a:ext cx="1295400" cy="347663"/>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Back to the main page</a:t>
            </a:r>
          </a:p>
        </p:txBody>
      </p:sp>
      <p:grpSp>
        <p:nvGrpSpPr>
          <p:cNvPr id="149513" name="Group 14"/>
          <p:cNvGrpSpPr>
            <a:grpSpLocks/>
          </p:cNvGrpSpPr>
          <p:nvPr/>
        </p:nvGrpSpPr>
        <p:grpSpPr bwMode="auto">
          <a:xfrm>
            <a:off x="4200525" y="5572125"/>
            <a:ext cx="371475" cy="295275"/>
            <a:chOff x="1880" y="3600"/>
            <a:chExt cx="234" cy="186"/>
          </a:xfrm>
        </p:grpSpPr>
        <p:sp>
          <p:nvSpPr>
            <p:cNvPr id="149515" name="Freeform 15">
              <a:hlinkClick r:id="rId5" action="ppaction://hlinksldjump"/>
            </p:cNvPr>
            <p:cNvSpPr>
              <a:spLocks noChangeArrowheads="1"/>
            </p:cNvSpPr>
            <p:nvPr/>
          </p:nvSpPr>
          <p:spPr bwMode="auto">
            <a:xfrm>
              <a:off x="1880" y="3600"/>
              <a:ext cx="200" cy="187"/>
            </a:xfrm>
            <a:custGeom>
              <a:avLst/>
              <a:gdLst>
                <a:gd name="T0" fmla="*/ 200 w 880"/>
                <a:gd name="T1" fmla="*/ 47 h 826"/>
                <a:gd name="T2" fmla="*/ 59 w 880"/>
                <a:gd name="T3" fmla="*/ 47 h 826"/>
                <a:gd name="T4" fmla="*/ 59 w 880"/>
                <a:gd name="T5" fmla="*/ 0 h 826"/>
                <a:gd name="T6" fmla="*/ 0 w 880"/>
                <a:gd name="T7" fmla="*/ 94 h 826"/>
                <a:gd name="T8" fmla="*/ 59 w 880"/>
                <a:gd name="T9" fmla="*/ 187 h 826"/>
                <a:gd name="T10" fmla="*/ 59 w 880"/>
                <a:gd name="T11" fmla="*/ 140 h 826"/>
                <a:gd name="T12" fmla="*/ 200 w 880"/>
                <a:gd name="T13" fmla="*/ 140 h 826"/>
                <a:gd name="T14" fmla="*/ 200 w 880"/>
                <a:gd name="T15" fmla="*/ 47 h 826"/>
                <a:gd name="T16" fmla="*/ 0 60000 65536"/>
                <a:gd name="T17" fmla="*/ 0 60000 65536"/>
                <a:gd name="T18" fmla="*/ 0 60000 65536"/>
                <a:gd name="T19" fmla="*/ 0 60000 65536"/>
                <a:gd name="T20" fmla="*/ 0 60000 65536"/>
                <a:gd name="T21" fmla="*/ 0 60000 65536"/>
                <a:gd name="T22" fmla="*/ 0 60000 65536"/>
                <a:gd name="T23" fmla="*/ 0 60000 65536"/>
                <a:gd name="T24" fmla="*/ 0 w 880"/>
                <a:gd name="T25" fmla="*/ 0 h 826"/>
                <a:gd name="T26" fmla="*/ 880 w 880"/>
                <a:gd name="T27" fmla="*/ 826 h 8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0" h="826">
                  <a:moveTo>
                    <a:pt x="879" y="206"/>
                  </a:moveTo>
                  <a:lnTo>
                    <a:pt x="258" y="206"/>
                  </a:lnTo>
                  <a:lnTo>
                    <a:pt x="258" y="0"/>
                  </a:lnTo>
                  <a:lnTo>
                    <a:pt x="0" y="413"/>
                  </a:lnTo>
                  <a:lnTo>
                    <a:pt x="258" y="825"/>
                  </a:lnTo>
                  <a:lnTo>
                    <a:pt x="258" y="619"/>
                  </a:lnTo>
                  <a:lnTo>
                    <a:pt x="879" y="619"/>
                  </a:lnTo>
                  <a:lnTo>
                    <a:pt x="879" y="206"/>
                  </a:lnTo>
                </a:path>
              </a:pathLst>
            </a:custGeom>
            <a:solidFill>
              <a:srgbClr val="80060D"/>
            </a:solidFill>
            <a:ln w="9360">
              <a:solidFill>
                <a:srgbClr val="000000"/>
              </a:solidFill>
              <a:round/>
              <a:headEnd/>
              <a:tailEnd/>
            </a:ln>
          </p:spPr>
          <p:txBody>
            <a:bodyPr wrap="none" anchor="ctr">
              <a:prstTxWarp prst="textNoShape">
                <a:avLst/>
              </a:prstTxWarp>
            </a:bodyPr>
            <a:lstStyle/>
            <a:p>
              <a:endParaRPr lang="it-IT"/>
            </a:p>
          </p:txBody>
        </p:sp>
        <p:sp>
          <p:nvSpPr>
            <p:cNvPr id="149516" name="Freeform 16"/>
            <p:cNvSpPr>
              <a:spLocks noChangeArrowheads="1"/>
            </p:cNvSpPr>
            <p:nvPr/>
          </p:nvSpPr>
          <p:spPr bwMode="auto">
            <a:xfrm>
              <a:off x="2107" y="3648"/>
              <a:ext cx="8" cy="93"/>
            </a:xfrm>
            <a:custGeom>
              <a:avLst/>
              <a:gdLst>
                <a:gd name="T0" fmla="*/ 8 w 36"/>
                <a:gd name="T1" fmla="*/ 0 h 412"/>
                <a:gd name="T2" fmla="*/ 0 w 36"/>
                <a:gd name="T3" fmla="*/ 0 h 412"/>
                <a:gd name="T4" fmla="*/ 0 w 36"/>
                <a:gd name="T5" fmla="*/ 93 h 412"/>
                <a:gd name="T6" fmla="*/ 8 w 36"/>
                <a:gd name="T7" fmla="*/ 93 h 412"/>
                <a:gd name="T8" fmla="*/ 8 w 36"/>
                <a:gd name="T9" fmla="*/ 0 h 412"/>
                <a:gd name="T10" fmla="*/ 0 60000 65536"/>
                <a:gd name="T11" fmla="*/ 0 60000 65536"/>
                <a:gd name="T12" fmla="*/ 0 60000 65536"/>
                <a:gd name="T13" fmla="*/ 0 60000 65536"/>
                <a:gd name="T14" fmla="*/ 0 60000 65536"/>
                <a:gd name="T15" fmla="*/ 0 w 36"/>
                <a:gd name="T16" fmla="*/ 0 h 412"/>
                <a:gd name="T17" fmla="*/ 36 w 36"/>
                <a:gd name="T18" fmla="*/ 412 h 412"/>
              </a:gdLst>
              <a:ahLst/>
              <a:cxnLst>
                <a:cxn ang="T10">
                  <a:pos x="T0" y="T1"/>
                </a:cxn>
                <a:cxn ang="T11">
                  <a:pos x="T2" y="T3"/>
                </a:cxn>
                <a:cxn ang="T12">
                  <a:pos x="T4" y="T5"/>
                </a:cxn>
                <a:cxn ang="T13">
                  <a:pos x="T6" y="T7"/>
                </a:cxn>
                <a:cxn ang="T14">
                  <a:pos x="T8" y="T9"/>
                </a:cxn>
              </a:cxnLst>
              <a:rect l="T15" t="T16" r="T17" b="T18"/>
              <a:pathLst>
                <a:path w="36" h="412">
                  <a:moveTo>
                    <a:pt x="35" y="0"/>
                  </a:moveTo>
                  <a:lnTo>
                    <a:pt x="0" y="0"/>
                  </a:lnTo>
                  <a:lnTo>
                    <a:pt x="0" y="411"/>
                  </a:lnTo>
                  <a:lnTo>
                    <a:pt x="35" y="411"/>
                  </a:lnTo>
                  <a:lnTo>
                    <a:pt x="35" y="0"/>
                  </a:lnTo>
                </a:path>
              </a:pathLst>
            </a:custGeom>
            <a:solidFill>
              <a:srgbClr val="80060D"/>
            </a:solidFill>
            <a:ln w="9360">
              <a:solidFill>
                <a:srgbClr val="000000"/>
              </a:solidFill>
              <a:round/>
              <a:headEnd/>
              <a:tailEnd/>
            </a:ln>
          </p:spPr>
          <p:txBody>
            <a:bodyPr wrap="none" anchor="ctr">
              <a:prstTxWarp prst="textNoShape">
                <a:avLst/>
              </a:prstTxWarp>
            </a:bodyPr>
            <a:lstStyle/>
            <a:p>
              <a:endParaRPr lang="it-IT"/>
            </a:p>
          </p:txBody>
        </p:sp>
        <p:sp>
          <p:nvSpPr>
            <p:cNvPr id="149517" name="Freeform 17"/>
            <p:cNvSpPr>
              <a:spLocks noChangeArrowheads="1"/>
            </p:cNvSpPr>
            <p:nvPr/>
          </p:nvSpPr>
          <p:spPr bwMode="auto">
            <a:xfrm>
              <a:off x="2084" y="3648"/>
              <a:ext cx="15" cy="93"/>
            </a:xfrm>
            <a:custGeom>
              <a:avLst/>
              <a:gdLst>
                <a:gd name="T0" fmla="*/ 15 w 65"/>
                <a:gd name="T1" fmla="*/ 0 h 412"/>
                <a:gd name="T2" fmla="*/ 0 w 65"/>
                <a:gd name="T3" fmla="*/ 0 h 412"/>
                <a:gd name="T4" fmla="*/ 0 w 65"/>
                <a:gd name="T5" fmla="*/ 93 h 412"/>
                <a:gd name="T6" fmla="*/ 15 w 65"/>
                <a:gd name="T7" fmla="*/ 93 h 412"/>
                <a:gd name="T8" fmla="*/ 15 w 65"/>
                <a:gd name="T9" fmla="*/ 0 h 412"/>
                <a:gd name="T10" fmla="*/ 0 60000 65536"/>
                <a:gd name="T11" fmla="*/ 0 60000 65536"/>
                <a:gd name="T12" fmla="*/ 0 60000 65536"/>
                <a:gd name="T13" fmla="*/ 0 60000 65536"/>
                <a:gd name="T14" fmla="*/ 0 60000 65536"/>
                <a:gd name="T15" fmla="*/ 0 w 65"/>
                <a:gd name="T16" fmla="*/ 0 h 412"/>
                <a:gd name="T17" fmla="*/ 65 w 65"/>
                <a:gd name="T18" fmla="*/ 412 h 412"/>
              </a:gdLst>
              <a:ahLst/>
              <a:cxnLst>
                <a:cxn ang="T10">
                  <a:pos x="T0" y="T1"/>
                </a:cxn>
                <a:cxn ang="T11">
                  <a:pos x="T2" y="T3"/>
                </a:cxn>
                <a:cxn ang="T12">
                  <a:pos x="T4" y="T5"/>
                </a:cxn>
                <a:cxn ang="T13">
                  <a:pos x="T6" y="T7"/>
                </a:cxn>
                <a:cxn ang="T14">
                  <a:pos x="T8" y="T9"/>
                </a:cxn>
              </a:cxnLst>
              <a:rect l="T15" t="T16" r="T17" b="T18"/>
              <a:pathLst>
                <a:path w="65" h="412">
                  <a:moveTo>
                    <a:pt x="64" y="0"/>
                  </a:moveTo>
                  <a:lnTo>
                    <a:pt x="0" y="0"/>
                  </a:lnTo>
                  <a:lnTo>
                    <a:pt x="0" y="411"/>
                  </a:lnTo>
                  <a:lnTo>
                    <a:pt x="64" y="411"/>
                  </a:lnTo>
                  <a:lnTo>
                    <a:pt x="64" y="0"/>
                  </a:lnTo>
                </a:path>
              </a:pathLst>
            </a:custGeom>
            <a:solidFill>
              <a:srgbClr val="80060D"/>
            </a:solidFill>
            <a:ln w="9360">
              <a:solidFill>
                <a:srgbClr val="000000"/>
              </a:solidFill>
              <a:round/>
              <a:headEnd/>
              <a:tailEnd/>
            </a:ln>
          </p:spPr>
          <p:txBody>
            <a:bodyPr wrap="none" anchor="ctr">
              <a:prstTxWarp prst="textNoShape">
                <a:avLst/>
              </a:prstTxWarp>
            </a:bodyPr>
            <a:lstStyle/>
            <a:p>
              <a:endParaRPr lang="it-IT"/>
            </a:p>
          </p:txBody>
        </p:sp>
      </p:grpSp>
      <p:pic>
        <p:nvPicPr>
          <p:cNvPr id="149514" name="Picture 10" descr="/Users/Alberto/Desktop/Presentazioni 2012/Video Pwp/Filmato 5.mpg">
            <a:hlinkClick r:id="" action="ppaction://media"/>
          </p:cNvPr>
          <p:cNvPicPr/>
          <p:nvPr>
            <a:videoFile r:link="rId1"/>
          </p:nvPr>
        </p:nvPicPr>
        <p:blipFill>
          <a:blip r:embed="rId6"/>
          <a:srcRect/>
          <a:stretch>
            <a:fillRect/>
          </a:stretch>
        </p:blipFill>
        <p:spPr bwMode="auto">
          <a:xfrm>
            <a:off x="2540000" y="2438400"/>
            <a:ext cx="3759200" cy="2819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40" fill="hold"/>
                                        <p:tgtEl>
                                          <p:spTgt spid="1495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9514"/>
                </p:tgtEl>
              </p:cMediaNode>
            </p:video>
            <p:seq concurrent="1" nextAc="seek">
              <p:cTn id="8" restart="whenNotActive" fill="hold" evtFilter="cancelBubble" nodeType="interactiveSeq">
                <p:stCondLst>
                  <p:cond evt="onClick" delay="0">
                    <p:tgtEl>
                      <p:spTgt spid="1495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9514"/>
                                        </p:tgtEl>
                                      </p:cBhvr>
                                    </p:cmd>
                                  </p:childTnLst>
                                </p:cTn>
                              </p:par>
                            </p:childTnLst>
                          </p:cTn>
                        </p:par>
                      </p:childTnLst>
                    </p:cTn>
                  </p:par>
                </p:childTnLst>
              </p:cTn>
              <p:nextCondLst>
                <p:cond evt="onClick" delay="0">
                  <p:tgtEl>
                    <p:spTgt spid="149514"/>
                  </p:tgtEl>
                </p:cond>
              </p:nextCondLst>
            </p:seq>
          </p:childTnLst>
        </p:cTn>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51554" name="Rectangle 1"/>
          <p:cNvSpPr>
            <a:spLocks noGrp="1" noChangeArrowheads="1"/>
          </p:cNvSpPr>
          <p:nvPr>
            <p:ph type="title"/>
          </p:nvPr>
        </p:nvSpPr>
        <p:spPr>
          <a:xfrm>
            <a:off x="381000" y="896938"/>
            <a:ext cx="6019800" cy="1793875"/>
          </a:xfrm>
        </p:spPr>
        <p:txBody>
          <a:bodyPr lIns="91440" tIns="45720" rIns="91440" bIns="45720"/>
          <a:lstStyle/>
          <a:p>
            <a:pPr algn="l" eaLnBrk="1"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White winemaking with Metodo Ganimede</a:t>
            </a:r>
            <a:r>
              <a:rPr lang="en-GB" sz="1600" b="1" baseline="30000">
                <a:solidFill>
                  <a:srgbClr val="80060D"/>
                </a:solidFill>
                <a:latin typeface="Verdana" pitchFamily="-112" charset="0"/>
              </a:rPr>
              <a:t>®</a:t>
            </a:r>
            <a:r>
              <a:rPr lang="en-GB" sz="2400" b="1" baseline="30000">
                <a:solidFill>
                  <a:srgbClr val="80060D"/>
                </a:solidFill>
                <a:latin typeface="Verdana" pitchFamily="-112" charset="0"/>
              </a:rPr>
              <a:t/>
            </a:r>
            <a:br>
              <a:rPr lang="en-GB" sz="2400" b="1" baseline="30000">
                <a:solidFill>
                  <a:srgbClr val="80060D"/>
                </a:solidFill>
                <a:latin typeface="Verdana" pitchFamily="-112" charset="0"/>
              </a:rPr>
            </a:br>
            <a:r>
              <a:rPr lang="en-GB" sz="1000" b="1" baseline="30000">
                <a:latin typeface="Verdana" pitchFamily="-112" charset="0"/>
              </a:rPr>
              <a:t/>
            </a:r>
            <a:br>
              <a:rPr lang="en-GB" sz="1000" b="1" baseline="30000">
                <a:latin typeface="Verdana" pitchFamily="-112" charset="0"/>
              </a:rPr>
            </a:br>
            <a:r>
              <a:rPr lang="en-GB" sz="1000">
                <a:latin typeface="Verdana" pitchFamily="-112" charset="0"/>
              </a:rPr>
              <a:t>The CO</a:t>
            </a:r>
            <a:r>
              <a:rPr lang="en-GB" sz="1000" baseline="-25000">
                <a:latin typeface="Verdana" pitchFamily="-112" charset="0"/>
                <a:ea typeface="Verdana" pitchFamily="-112" charset="0"/>
                <a:cs typeface="Verdana" pitchFamily="-112" charset="0"/>
              </a:rPr>
              <a:t>2</a:t>
            </a:r>
            <a:r>
              <a:rPr lang="en-GB" sz="1000">
                <a:latin typeface="Verdana" pitchFamily="-112" charset="0"/>
              </a:rPr>
              <a:t> introduced from a bottle fills the gap below the diaphragm. The excess gas escapes in big bubbles through the neck of the diaphragm and stirs softly and thoroughly the skins in the cap. These will contribute to extraction, thanks to an intimate contact with the liquid.</a:t>
            </a:r>
            <a:br>
              <a:rPr lang="en-GB" sz="1000">
                <a:latin typeface="Verdana" pitchFamily="-112" charset="0"/>
              </a:rPr>
            </a:br>
            <a:endParaRPr lang="en-GB" sz="1000">
              <a:latin typeface="Verdana" pitchFamily="-112" charset="0"/>
            </a:endParaRPr>
          </a:p>
        </p:txBody>
      </p:sp>
      <p:sp>
        <p:nvSpPr>
          <p:cNvPr id="151555"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5.Use of technical gas</a:t>
            </a:r>
          </a:p>
        </p:txBody>
      </p:sp>
      <p:pic>
        <p:nvPicPr>
          <p:cNvPr id="151556" name="Picture 3"/>
          <p:cNvPicPr>
            <a:picLocks noChangeAspect="1" noChangeArrowheads="1"/>
          </p:cNvPicPr>
          <p:nvPr/>
        </p:nvPicPr>
        <p:blipFill>
          <a:blip r:embed="rId4"/>
          <a:srcRect/>
          <a:stretch>
            <a:fillRect/>
          </a:stretch>
        </p:blipFill>
        <p:spPr bwMode="auto">
          <a:xfrm>
            <a:off x="6443663" y="1376363"/>
            <a:ext cx="2178050" cy="5302250"/>
          </a:xfrm>
          <a:prstGeom prst="rect">
            <a:avLst/>
          </a:prstGeom>
          <a:noFill/>
          <a:ln w="9525">
            <a:noFill/>
            <a:miter lim="800000"/>
            <a:headEnd/>
            <a:tailEnd/>
          </a:ln>
        </p:spPr>
      </p:pic>
      <p:sp>
        <p:nvSpPr>
          <p:cNvPr id="151557" name="AutoShape 4"/>
          <p:cNvSpPr>
            <a:spLocks noChangeArrowheads="1"/>
          </p:cNvSpPr>
          <p:nvPr/>
        </p:nvSpPr>
        <p:spPr bwMode="auto">
          <a:xfrm>
            <a:off x="8604250" y="6524625"/>
            <a:ext cx="539750" cy="180975"/>
          </a:xfrm>
          <a:prstGeom prst="roundRect">
            <a:avLst>
              <a:gd name="adj" fmla="val 875"/>
            </a:avLst>
          </a:prstGeom>
          <a:solidFill>
            <a:srgbClr val="FFFFFF"/>
          </a:solidFill>
          <a:ln w="9525">
            <a:noFill/>
            <a:round/>
            <a:headEnd/>
            <a:tailEnd/>
          </a:ln>
        </p:spPr>
        <p:txBody>
          <a:bodyPr wrap="none" anchor="ctr">
            <a:prstTxWarp prst="textNoShape">
              <a:avLst/>
            </a:prstTxWarp>
          </a:bodyPr>
          <a:lstStyle/>
          <a:p>
            <a:endParaRPr lang="it-IT"/>
          </a:p>
        </p:txBody>
      </p:sp>
      <p:sp>
        <p:nvSpPr>
          <p:cNvPr id="151558" name="Line 5"/>
          <p:cNvSpPr>
            <a:spLocks noChangeShapeType="1"/>
          </p:cNvSpPr>
          <p:nvPr/>
        </p:nvSpPr>
        <p:spPr bwMode="auto">
          <a:xfrm>
            <a:off x="6011863" y="5151438"/>
            <a:ext cx="544512" cy="1587"/>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151559" name="Text Box 6"/>
          <p:cNvSpPr txBox="1">
            <a:spLocks noChangeArrowheads="1"/>
          </p:cNvSpPr>
          <p:nvPr/>
        </p:nvSpPr>
        <p:spPr bwMode="auto">
          <a:xfrm>
            <a:off x="5954713" y="4737100"/>
            <a:ext cx="762000" cy="374650"/>
          </a:xfrm>
          <a:prstGeom prst="rect">
            <a:avLst/>
          </a:prstGeom>
          <a:noFill/>
          <a:ln w="9525">
            <a:noFill/>
            <a:miter lim="800000"/>
            <a:headEnd/>
            <a:tailEnd/>
          </a:ln>
        </p:spPr>
        <p:txBody>
          <a:bodyPr lIns="90000" tIns="46800" rIns="90000" bIns="46800">
            <a:prstTxWarp prst="textNoShape">
              <a:avLst/>
            </a:prstTxWarp>
            <a:spAutoFit/>
          </a:bodyPr>
          <a:lstStyle/>
          <a:p>
            <a:pPr>
              <a:spcBef>
                <a:spcPts val="913"/>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151560" name="Text Box 13"/>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246294A-DFCE-ED4F-A713-1D9CFCBA9FD6}"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72</a:t>
            </a:fld>
            <a:endParaRPr lang="en-GB" sz="1000" b="1">
              <a:solidFill>
                <a:srgbClr val="80060D"/>
              </a:solidFill>
              <a:latin typeface="Verdana" pitchFamily="-112" charset="0"/>
            </a:endParaRPr>
          </a:p>
        </p:txBody>
      </p:sp>
      <p:sp>
        <p:nvSpPr>
          <p:cNvPr id="151561" name="Text Box 7"/>
          <p:cNvSpPr txBox="1">
            <a:spLocks noChangeArrowheads="1"/>
          </p:cNvSpPr>
          <p:nvPr/>
        </p:nvSpPr>
        <p:spPr bwMode="auto">
          <a:xfrm>
            <a:off x="2590800" y="6000750"/>
            <a:ext cx="1295400" cy="347663"/>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Back to the main page</a:t>
            </a:r>
          </a:p>
        </p:txBody>
      </p:sp>
      <p:grpSp>
        <p:nvGrpSpPr>
          <p:cNvPr id="151562" name="Group 8"/>
          <p:cNvGrpSpPr>
            <a:grpSpLocks/>
          </p:cNvGrpSpPr>
          <p:nvPr/>
        </p:nvGrpSpPr>
        <p:grpSpPr bwMode="auto">
          <a:xfrm>
            <a:off x="2984500" y="5722938"/>
            <a:ext cx="373063" cy="296862"/>
            <a:chOff x="1880" y="3605"/>
            <a:chExt cx="235" cy="187"/>
          </a:xfrm>
        </p:grpSpPr>
        <p:sp>
          <p:nvSpPr>
            <p:cNvPr id="151564" name="Freeform 9">
              <a:hlinkClick r:id="rId5" action="ppaction://hlinksldjump"/>
            </p:cNvPr>
            <p:cNvSpPr>
              <a:spLocks noChangeArrowheads="1"/>
            </p:cNvSpPr>
            <p:nvPr/>
          </p:nvSpPr>
          <p:spPr bwMode="auto">
            <a:xfrm>
              <a:off x="1880" y="3605"/>
              <a:ext cx="200" cy="187"/>
            </a:xfrm>
            <a:custGeom>
              <a:avLst/>
              <a:gdLst>
                <a:gd name="T0" fmla="*/ 200 w 880"/>
                <a:gd name="T1" fmla="*/ 47 h 826"/>
                <a:gd name="T2" fmla="*/ 59 w 880"/>
                <a:gd name="T3" fmla="*/ 47 h 826"/>
                <a:gd name="T4" fmla="*/ 59 w 880"/>
                <a:gd name="T5" fmla="*/ 0 h 826"/>
                <a:gd name="T6" fmla="*/ 0 w 880"/>
                <a:gd name="T7" fmla="*/ 94 h 826"/>
                <a:gd name="T8" fmla="*/ 59 w 880"/>
                <a:gd name="T9" fmla="*/ 187 h 826"/>
                <a:gd name="T10" fmla="*/ 59 w 880"/>
                <a:gd name="T11" fmla="*/ 140 h 826"/>
                <a:gd name="T12" fmla="*/ 200 w 880"/>
                <a:gd name="T13" fmla="*/ 140 h 826"/>
                <a:gd name="T14" fmla="*/ 200 w 880"/>
                <a:gd name="T15" fmla="*/ 47 h 826"/>
                <a:gd name="T16" fmla="*/ 0 60000 65536"/>
                <a:gd name="T17" fmla="*/ 0 60000 65536"/>
                <a:gd name="T18" fmla="*/ 0 60000 65536"/>
                <a:gd name="T19" fmla="*/ 0 60000 65536"/>
                <a:gd name="T20" fmla="*/ 0 60000 65536"/>
                <a:gd name="T21" fmla="*/ 0 60000 65536"/>
                <a:gd name="T22" fmla="*/ 0 60000 65536"/>
                <a:gd name="T23" fmla="*/ 0 60000 65536"/>
                <a:gd name="T24" fmla="*/ 0 w 880"/>
                <a:gd name="T25" fmla="*/ 0 h 826"/>
                <a:gd name="T26" fmla="*/ 880 w 880"/>
                <a:gd name="T27" fmla="*/ 826 h 8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0" h="826">
                  <a:moveTo>
                    <a:pt x="879" y="206"/>
                  </a:moveTo>
                  <a:lnTo>
                    <a:pt x="258" y="206"/>
                  </a:lnTo>
                  <a:lnTo>
                    <a:pt x="258" y="0"/>
                  </a:lnTo>
                  <a:lnTo>
                    <a:pt x="0" y="413"/>
                  </a:lnTo>
                  <a:lnTo>
                    <a:pt x="258" y="825"/>
                  </a:lnTo>
                  <a:lnTo>
                    <a:pt x="258" y="619"/>
                  </a:lnTo>
                  <a:lnTo>
                    <a:pt x="879" y="619"/>
                  </a:lnTo>
                  <a:lnTo>
                    <a:pt x="879" y="206"/>
                  </a:lnTo>
                </a:path>
              </a:pathLst>
            </a:custGeom>
            <a:solidFill>
              <a:srgbClr val="80060D"/>
            </a:solidFill>
            <a:ln w="9360">
              <a:solidFill>
                <a:srgbClr val="000000"/>
              </a:solidFill>
              <a:round/>
              <a:headEnd/>
              <a:tailEnd/>
            </a:ln>
          </p:spPr>
          <p:txBody>
            <a:bodyPr wrap="none" anchor="ctr">
              <a:prstTxWarp prst="textNoShape">
                <a:avLst/>
              </a:prstTxWarp>
            </a:bodyPr>
            <a:lstStyle/>
            <a:p>
              <a:endParaRPr lang="it-IT"/>
            </a:p>
          </p:txBody>
        </p:sp>
        <p:sp>
          <p:nvSpPr>
            <p:cNvPr id="151565" name="Freeform 10"/>
            <p:cNvSpPr>
              <a:spLocks noChangeArrowheads="1"/>
            </p:cNvSpPr>
            <p:nvPr/>
          </p:nvSpPr>
          <p:spPr bwMode="auto">
            <a:xfrm>
              <a:off x="2107" y="3648"/>
              <a:ext cx="8" cy="93"/>
            </a:xfrm>
            <a:custGeom>
              <a:avLst/>
              <a:gdLst>
                <a:gd name="T0" fmla="*/ 8 w 36"/>
                <a:gd name="T1" fmla="*/ 0 h 412"/>
                <a:gd name="T2" fmla="*/ 0 w 36"/>
                <a:gd name="T3" fmla="*/ 0 h 412"/>
                <a:gd name="T4" fmla="*/ 0 w 36"/>
                <a:gd name="T5" fmla="*/ 93 h 412"/>
                <a:gd name="T6" fmla="*/ 8 w 36"/>
                <a:gd name="T7" fmla="*/ 93 h 412"/>
                <a:gd name="T8" fmla="*/ 8 w 36"/>
                <a:gd name="T9" fmla="*/ 0 h 412"/>
                <a:gd name="T10" fmla="*/ 0 60000 65536"/>
                <a:gd name="T11" fmla="*/ 0 60000 65536"/>
                <a:gd name="T12" fmla="*/ 0 60000 65536"/>
                <a:gd name="T13" fmla="*/ 0 60000 65536"/>
                <a:gd name="T14" fmla="*/ 0 60000 65536"/>
                <a:gd name="T15" fmla="*/ 0 w 36"/>
                <a:gd name="T16" fmla="*/ 0 h 412"/>
                <a:gd name="T17" fmla="*/ 36 w 36"/>
                <a:gd name="T18" fmla="*/ 412 h 412"/>
              </a:gdLst>
              <a:ahLst/>
              <a:cxnLst>
                <a:cxn ang="T10">
                  <a:pos x="T0" y="T1"/>
                </a:cxn>
                <a:cxn ang="T11">
                  <a:pos x="T2" y="T3"/>
                </a:cxn>
                <a:cxn ang="T12">
                  <a:pos x="T4" y="T5"/>
                </a:cxn>
                <a:cxn ang="T13">
                  <a:pos x="T6" y="T7"/>
                </a:cxn>
                <a:cxn ang="T14">
                  <a:pos x="T8" y="T9"/>
                </a:cxn>
              </a:cxnLst>
              <a:rect l="T15" t="T16" r="T17" b="T18"/>
              <a:pathLst>
                <a:path w="36" h="412">
                  <a:moveTo>
                    <a:pt x="35" y="0"/>
                  </a:moveTo>
                  <a:lnTo>
                    <a:pt x="0" y="0"/>
                  </a:lnTo>
                  <a:lnTo>
                    <a:pt x="0" y="411"/>
                  </a:lnTo>
                  <a:lnTo>
                    <a:pt x="35" y="411"/>
                  </a:lnTo>
                  <a:lnTo>
                    <a:pt x="35" y="0"/>
                  </a:lnTo>
                </a:path>
              </a:pathLst>
            </a:custGeom>
            <a:solidFill>
              <a:srgbClr val="80060D"/>
            </a:solidFill>
            <a:ln w="9360">
              <a:solidFill>
                <a:srgbClr val="000000"/>
              </a:solidFill>
              <a:round/>
              <a:headEnd/>
              <a:tailEnd/>
            </a:ln>
          </p:spPr>
          <p:txBody>
            <a:bodyPr wrap="none" anchor="ctr">
              <a:prstTxWarp prst="textNoShape">
                <a:avLst/>
              </a:prstTxWarp>
            </a:bodyPr>
            <a:lstStyle/>
            <a:p>
              <a:endParaRPr lang="it-IT"/>
            </a:p>
          </p:txBody>
        </p:sp>
        <p:sp>
          <p:nvSpPr>
            <p:cNvPr id="151566" name="Freeform 11"/>
            <p:cNvSpPr>
              <a:spLocks noChangeArrowheads="1"/>
            </p:cNvSpPr>
            <p:nvPr/>
          </p:nvSpPr>
          <p:spPr bwMode="auto">
            <a:xfrm>
              <a:off x="2084" y="3648"/>
              <a:ext cx="15" cy="93"/>
            </a:xfrm>
            <a:custGeom>
              <a:avLst/>
              <a:gdLst>
                <a:gd name="T0" fmla="*/ 15 w 65"/>
                <a:gd name="T1" fmla="*/ 0 h 412"/>
                <a:gd name="T2" fmla="*/ 0 w 65"/>
                <a:gd name="T3" fmla="*/ 0 h 412"/>
                <a:gd name="T4" fmla="*/ 0 w 65"/>
                <a:gd name="T5" fmla="*/ 93 h 412"/>
                <a:gd name="T6" fmla="*/ 15 w 65"/>
                <a:gd name="T7" fmla="*/ 93 h 412"/>
                <a:gd name="T8" fmla="*/ 15 w 65"/>
                <a:gd name="T9" fmla="*/ 0 h 412"/>
                <a:gd name="T10" fmla="*/ 0 60000 65536"/>
                <a:gd name="T11" fmla="*/ 0 60000 65536"/>
                <a:gd name="T12" fmla="*/ 0 60000 65536"/>
                <a:gd name="T13" fmla="*/ 0 60000 65536"/>
                <a:gd name="T14" fmla="*/ 0 60000 65536"/>
                <a:gd name="T15" fmla="*/ 0 w 65"/>
                <a:gd name="T16" fmla="*/ 0 h 412"/>
                <a:gd name="T17" fmla="*/ 65 w 65"/>
                <a:gd name="T18" fmla="*/ 412 h 412"/>
              </a:gdLst>
              <a:ahLst/>
              <a:cxnLst>
                <a:cxn ang="T10">
                  <a:pos x="T0" y="T1"/>
                </a:cxn>
                <a:cxn ang="T11">
                  <a:pos x="T2" y="T3"/>
                </a:cxn>
                <a:cxn ang="T12">
                  <a:pos x="T4" y="T5"/>
                </a:cxn>
                <a:cxn ang="T13">
                  <a:pos x="T6" y="T7"/>
                </a:cxn>
                <a:cxn ang="T14">
                  <a:pos x="T8" y="T9"/>
                </a:cxn>
              </a:cxnLst>
              <a:rect l="T15" t="T16" r="T17" b="T18"/>
              <a:pathLst>
                <a:path w="65" h="412">
                  <a:moveTo>
                    <a:pt x="64" y="0"/>
                  </a:moveTo>
                  <a:lnTo>
                    <a:pt x="0" y="0"/>
                  </a:lnTo>
                  <a:lnTo>
                    <a:pt x="0" y="411"/>
                  </a:lnTo>
                  <a:lnTo>
                    <a:pt x="64" y="411"/>
                  </a:lnTo>
                  <a:lnTo>
                    <a:pt x="64" y="0"/>
                  </a:lnTo>
                </a:path>
              </a:pathLst>
            </a:custGeom>
            <a:solidFill>
              <a:srgbClr val="80060D"/>
            </a:solidFill>
            <a:ln w="9360">
              <a:solidFill>
                <a:srgbClr val="000000"/>
              </a:solidFill>
              <a:round/>
              <a:headEnd/>
              <a:tailEnd/>
            </a:ln>
          </p:spPr>
          <p:txBody>
            <a:bodyPr wrap="none" anchor="ctr">
              <a:prstTxWarp prst="textNoShape">
                <a:avLst/>
              </a:prstTxWarp>
            </a:bodyPr>
            <a:lstStyle/>
            <a:p>
              <a:endParaRPr lang="it-IT"/>
            </a:p>
          </p:txBody>
        </p:sp>
      </p:grpSp>
      <p:pic>
        <p:nvPicPr>
          <p:cNvPr id="151563" name="Picture 11" descr="/Users/Alberto/Desktop/Presentazioni 2012/Video Pwp/macerazione bianco lunga.mov">
            <a:hlinkClick r:id="" action="ppaction://media"/>
          </p:cNvPr>
          <p:cNvPicPr/>
          <p:nvPr>
            <a:videoFile r:link="rId1"/>
          </p:nvPr>
        </p:nvPicPr>
        <p:blipFill>
          <a:blip r:embed="rId6"/>
          <a:srcRect/>
          <a:stretch>
            <a:fillRect/>
          </a:stretch>
        </p:blipFill>
        <p:spPr bwMode="auto">
          <a:xfrm>
            <a:off x="457200" y="2476500"/>
            <a:ext cx="5486400" cy="30861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080" fill="hold"/>
                                        <p:tgtEl>
                                          <p:spTgt spid="15156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51563"/>
                </p:tgtEl>
              </p:cMediaNode>
            </p:video>
            <p:seq concurrent="1" nextAc="seek">
              <p:cTn id="8" restart="whenNotActive" fill="hold" evtFilter="cancelBubble" nodeType="interactiveSeq">
                <p:stCondLst>
                  <p:cond evt="onClick" delay="0">
                    <p:tgtEl>
                      <p:spTgt spid="15156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1563"/>
                                        </p:tgtEl>
                                      </p:cBhvr>
                                    </p:cmd>
                                  </p:childTnLst>
                                </p:cTn>
                              </p:par>
                            </p:childTnLst>
                          </p:cTn>
                        </p:par>
                      </p:childTnLst>
                    </p:cTn>
                  </p:par>
                </p:childTnLst>
              </p:cTn>
              <p:nextCondLst>
                <p:cond evt="onClick" delay="0">
                  <p:tgtEl>
                    <p:spTgt spid="151563"/>
                  </p:tgtEl>
                </p:cond>
              </p:nextCondLst>
            </p:seq>
          </p:childTnLst>
        </p:cTn>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53602"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1476940B-3AE0-784B-B3EF-A5F7EAA14335}" type="slidenum">
              <a:rPr lang="it-IT" sz="1000" b="1">
                <a:solidFill>
                  <a:srgbClr val="80060D"/>
                </a:solidFill>
                <a:latin typeface="Verdana" pitchFamily="-112" charset="0"/>
              </a:rPr>
              <a:pPr>
                <a:spcBef>
                  <a:spcPct val="50000"/>
                </a:spcBef>
              </a:pPr>
              <a:t>73</a:t>
            </a:fld>
            <a:endParaRPr lang="it-IT" sz="1200" b="1">
              <a:solidFill>
                <a:srgbClr val="80060D"/>
              </a:solidFill>
              <a:latin typeface="Verdana" pitchFamily="-112" charset="0"/>
            </a:endParaRPr>
          </a:p>
        </p:txBody>
      </p:sp>
      <p:pic>
        <p:nvPicPr>
          <p:cNvPr id="153603" name="Picture 3" descr="C:\Documents and Settings\All Users\Documenti\Ganimede Server\DOCnew\GANIMEDE\METODOGANIMEDE\pubblicità  inviti cataloghi immagini\Foto e immagini Ganimede\foto cappello ritagliata.JPG"/>
          <p:cNvPicPr>
            <a:picLocks noChangeAspect="1" noChangeArrowheads="1"/>
          </p:cNvPicPr>
          <p:nvPr/>
        </p:nvPicPr>
        <p:blipFill>
          <a:blip r:embed="rId3"/>
          <a:srcRect/>
          <a:stretch>
            <a:fillRect/>
          </a:stretch>
        </p:blipFill>
        <p:spPr bwMode="auto">
          <a:xfrm>
            <a:off x="914400" y="0"/>
            <a:ext cx="4076700" cy="6858000"/>
          </a:xfrm>
          <a:prstGeom prst="rect">
            <a:avLst/>
          </a:prstGeom>
          <a:noFill/>
          <a:ln w="9525">
            <a:noFill/>
            <a:miter lim="800000"/>
            <a:headEnd/>
            <a:tailEnd/>
          </a:ln>
        </p:spPr>
      </p:pic>
      <p:sp>
        <p:nvSpPr>
          <p:cNvPr id="153604" name="Text Box 4"/>
          <p:cNvSpPr>
            <a:spLocks noGrp="1" noChangeArrowheads="1"/>
          </p:cNvSpPr>
          <p:nvPr>
            <p:ph type="ctrTitle"/>
          </p:nvPr>
        </p:nvSpPr>
        <p:spPr>
          <a:xfrm>
            <a:off x="5257800" y="1219200"/>
            <a:ext cx="3733800" cy="4800600"/>
          </a:xfrm>
        </p:spPr>
        <p:txBody>
          <a:bodyPr lIns="91440" tIns="45720" rIns="91440" bIns="45720"/>
          <a:lstStyle/>
          <a:p>
            <a:pPr algn="l">
              <a:lnSpc>
                <a:spcPct val="110000"/>
              </a:lnSpc>
              <a:buFont typeface="Times New Roman" pitchFamily="-112" charset="0"/>
              <a:buNone/>
            </a:pPr>
            <a:r>
              <a:rPr lang="it-IT" sz="1600" b="1">
                <a:solidFill>
                  <a:srgbClr val="80060D"/>
                </a:solidFill>
                <a:latin typeface="Verdana" pitchFamily="-112" charset="0"/>
              </a:rPr>
              <a:t>The principle of the communicating vessels</a:t>
            </a:r>
            <a:r>
              <a:rPr lang="it-IT" sz="500" b="1">
                <a:solidFill>
                  <a:srgbClr val="80060D"/>
                </a:solidFill>
                <a:latin typeface="Verdana" pitchFamily="-112" charset="0"/>
              </a:rPr>
              <a:t/>
            </a:r>
            <a:br>
              <a:rPr lang="it-IT" sz="500" b="1">
                <a:solidFill>
                  <a:srgbClr val="80060D"/>
                </a:solidFill>
                <a:latin typeface="Verdana" pitchFamily="-112" charset="0"/>
              </a:rPr>
            </a:br>
            <a:r>
              <a:rPr lang="it-IT" sz="500" b="1">
                <a:solidFill>
                  <a:srgbClr val="80060D"/>
                </a:solidFill>
                <a:latin typeface="Verdana" pitchFamily="-112" charset="0"/>
              </a:rPr>
              <a:t/>
            </a:r>
            <a:br>
              <a:rPr lang="it-IT" sz="500" b="1">
                <a:solidFill>
                  <a:srgbClr val="80060D"/>
                </a:solidFill>
                <a:latin typeface="Verdana" pitchFamily="-112" charset="0"/>
              </a:rPr>
            </a:br>
            <a:r>
              <a:rPr lang="it-IT" sz="500" b="1">
                <a:solidFill>
                  <a:srgbClr val="80060D"/>
                </a:solidFill>
                <a:latin typeface="Verdana" pitchFamily="-112" charset="0"/>
              </a:rPr>
              <a:t/>
            </a:r>
            <a:br>
              <a:rPr lang="it-IT" sz="500" b="1">
                <a:solidFill>
                  <a:srgbClr val="80060D"/>
                </a:solidFill>
                <a:latin typeface="Verdana" pitchFamily="-112" charset="0"/>
              </a:rPr>
            </a:br>
            <a:r>
              <a:rPr lang="en-GB" sz="1000">
                <a:solidFill>
                  <a:schemeClr val="tx1"/>
                </a:solidFill>
                <a:latin typeface="Verdana" pitchFamily="-112" charset="0"/>
                <a:ea typeface="Arial Unicode MS" pitchFamily="-112" charset="0"/>
                <a:cs typeface="Arial Unicode MS" pitchFamily="-112" charset="0"/>
              </a:rPr>
              <a:t>The picture above helps assess the characteristics of the cap of marc in a Ganimede</a:t>
            </a:r>
            <a:r>
              <a:rPr lang="en-GB" sz="1000" baseline="30000">
                <a:solidFill>
                  <a:schemeClr val="tx1"/>
                </a:solidFill>
                <a:latin typeface="Verdana" pitchFamily="-112" charset="0"/>
                <a:ea typeface="Arial Unicode MS" pitchFamily="-112" charset="0"/>
                <a:cs typeface="Arial Unicode MS" pitchFamily="-112" charset="0"/>
              </a:rPr>
              <a:t>®</a:t>
            </a:r>
            <a:r>
              <a:rPr lang="en-GB" sz="1000">
                <a:solidFill>
                  <a:schemeClr val="tx1"/>
                </a:solidFill>
                <a:latin typeface="Verdana" pitchFamily="-112" charset="0"/>
                <a:ea typeface="Arial Unicode MS" pitchFamily="-112" charset="0"/>
                <a:cs typeface="Arial Unicode MS" pitchFamily="-112" charset="0"/>
              </a:rPr>
              <a:t> fermenter. You can clearly see that all the cap is flooded by a lot of liquid and the skins are deep in the juice. We are here at the stage of fermentation and the bypass is closed.</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en-GB" sz="1000">
                <a:solidFill>
                  <a:schemeClr val="tx1"/>
                </a:solidFill>
                <a:latin typeface="Verdana" pitchFamily="-112" charset="0"/>
                <a:ea typeface="Arial Unicode MS" pitchFamily="-112" charset="0"/>
                <a:cs typeface="Arial Unicode MS" pitchFamily="-112" charset="0"/>
              </a:rPr>
              <a:t>The area below the diaphragm is saturated with the carbon dioxide generated during fermentation and the excess gas under pressure will flow out through the neck of the diaphragm and rise rapidly to the surface, dragging a large amount of liquid along the way.</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en-GB" sz="1000">
                <a:solidFill>
                  <a:schemeClr val="tx1"/>
                </a:solidFill>
                <a:latin typeface="Verdana" pitchFamily="-112" charset="0"/>
                <a:ea typeface="Arial Unicode MS" pitchFamily="-112" charset="0"/>
                <a:cs typeface="Arial Unicode MS" pitchFamily="-112" charset="0"/>
              </a:rPr>
              <a:t>These flows of gas and juice keep the whole cap thoroughly “soaked” in the liquid.</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en-GB" sz="1000">
                <a:solidFill>
                  <a:schemeClr val="tx1"/>
                </a:solidFill>
                <a:latin typeface="Verdana" pitchFamily="-112" charset="0"/>
                <a:ea typeface="Arial Unicode MS" pitchFamily="-112" charset="0"/>
                <a:cs typeface="Arial Unicode MS" pitchFamily="-112" charset="0"/>
              </a:rPr>
              <a:t>This way, the juice is found not only in the central part of the cap (the part most affected by the action of large bubbles) but also, as seen in the picture, in the peripheral parts, which are closer to the sides of the vat.</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en-GB" sz="1000">
                <a:solidFill>
                  <a:schemeClr val="tx1"/>
                </a:solidFill>
                <a:latin typeface="Verdana" pitchFamily="-112" charset="0"/>
                <a:ea typeface="Arial Unicode MS" pitchFamily="-112" charset="0"/>
                <a:cs typeface="Arial Unicode MS" pitchFamily="-112" charset="0"/>
              </a:rPr>
              <a:t> </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en-GB" sz="1000">
                <a:solidFill>
                  <a:schemeClr val="tx1"/>
                </a:solidFill>
                <a:latin typeface="Verdana" pitchFamily="-112" charset="0"/>
                <a:ea typeface="Arial Unicode MS" pitchFamily="-112" charset="0"/>
                <a:cs typeface="Arial Unicode MS" pitchFamily="-112" charset="0"/>
              </a:rPr>
              <a:t>This happens simply because of the physical principle of the communicating vessels. Because of this physical principle, then, the presence of floating liquid in every part of the cap guarantees that the liquid will affect the whole mass.</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endParaRPr lang="it-IT" sz="1000">
              <a:solidFill>
                <a:schemeClr val="tx1"/>
              </a:solidFill>
              <a:latin typeface="Verdana" pitchFamily="-112" charset="0"/>
              <a:ea typeface="Arial Unicode MS" pitchFamily="-112" charset="0"/>
              <a:cs typeface="Arial Unicode MS" pitchFamily="-112" charset="0"/>
            </a:endParaRPr>
          </a:p>
        </p:txBody>
      </p:sp>
      <p:sp>
        <p:nvSpPr>
          <p:cNvPr id="153605" name="Text Box 8"/>
          <p:cNvSpPr txBox="1">
            <a:spLocks noChangeArrowheads="1"/>
          </p:cNvSpPr>
          <p:nvPr/>
        </p:nvSpPr>
        <p:spPr bwMode="auto">
          <a:xfrm>
            <a:off x="5181600" y="6283325"/>
            <a:ext cx="1295400" cy="338138"/>
          </a:xfrm>
          <a:prstGeom prst="rect">
            <a:avLst/>
          </a:prstGeom>
          <a:noFill/>
          <a:ln w="9525">
            <a:noFill/>
            <a:miter lim="800000"/>
            <a:headEnd/>
            <a:tailEnd/>
          </a:ln>
        </p:spPr>
        <p:txBody>
          <a:bodyPr>
            <a:prstTxWarp prst="textNoShape">
              <a:avLst/>
            </a:prstTxWarp>
            <a:spAutoFit/>
          </a:bodyPr>
          <a:lstStyle/>
          <a:p>
            <a:pPr algn="ctr">
              <a:lnSpc>
                <a:spcPts val="1000"/>
              </a:lnSpc>
              <a:spcBef>
                <a:spcPct val="50000"/>
              </a:spcBef>
            </a:pPr>
            <a:r>
              <a:rPr lang="it-IT" sz="800" b="1">
                <a:latin typeface="Verdana" pitchFamily="-112" charset="0"/>
              </a:rPr>
              <a:t>Back to the main page</a:t>
            </a:r>
            <a:endParaRPr lang="it-IT" sz="800" b="1" baseline="26000">
              <a:latin typeface="Verdana" pitchFamily="-112" charset="0"/>
            </a:endParaRPr>
          </a:p>
        </p:txBody>
      </p:sp>
      <p:sp>
        <p:nvSpPr>
          <p:cNvPr id="153606" name="AutoShape 9">
            <a:hlinkClick r:id="rId4" action="ppaction://hlinksldjump"/>
          </p:cNvPr>
          <p:cNvSpPr>
            <a:spLocks noChangeArrowheads="1"/>
          </p:cNvSpPr>
          <p:nvPr/>
        </p:nvSpPr>
        <p:spPr bwMode="auto">
          <a:xfrm flipH="1">
            <a:off x="5562600" y="5997575"/>
            <a:ext cx="381000" cy="304800"/>
          </a:xfrm>
          <a:custGeom>
            <a:avLst/>
            <a:gdLst>
              <a:gd name="T0" fmla="*/ 88905521 w 21600"/>
              <a:gd name="T1" fmla="*/ 0 h 21600"/>
              <a:gd name="T2" fmla="*/ 0 w 21600"/>
              <a:gd name="T3" fmla="*/ 30346410 h 21600"/>
              <a:gd name="T4" fmla="*/ 88905521 w 21600"/>
              <a:gd name="T5" fmla="*/ 60692834 h 21600"/>
              <a:gd name="T6" fmla="*/ 118540689 w 21600"/>
              <a:gd name="T7" fmla="*/ 30346410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endParaRPr lang="it-IT"/>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55650" name="Picture 1"/>
          <p:cNvPicPr>
            <a:picLocks noChangeAspect="1" noChangeArrowheads="1"/>
          </p:cNvPicPr>
          <p:nvPr/>
        </p:nvPicPr>
        <p:blipFill>
          <a:blip r:embed="rId4"/>
          <a:srcRect/>
          <a:stretch>
            <a:fillRect/>
          </a:stretch>
        </p:blipFill>
        <p:spPr bwMode="auto">
          <a:xfrm>
            <a:off x="0" y="-3175"/>
            <a:ext cx="9145588" cy="686593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533400" y="1206500"/>
            <a:ext cx="5562600" cy="325438"/>
          </a:xfrm>
          <a:prstGeom prst="rect">
            <a:avLst/>
          </a:prstGeom>
          <a:noFill/>
          <a:ln w="9525">
            <a:noFill/>
            <a:miter lim="800000"/>
            <a:headEnd/>
            <a:tailEnd/>
          </a:ln>
        </p:spPr>
        <p:txBody>
          <a:bodyPr lIns="90000" tIns="46800" rIns="90000" bIns="46800">
            <a:prstTxWarp prst="textNoShape">
              <a:avLst/>
            </a:prstTxWarp>
            <a:spAutoFit/>
          </a:bodyPr>
          <a:lstStyle/>
          <a:p>
            <a:pPr>
              <a:lnSpc>
                <a:spcPct val="50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HOW DO YOU GET SELECTIVE EXTRACTION?</a:t>
            </a:r>
          </a:p>
        </p:txBody>
      </p:sp>
      <p:sp>
        <p:nvSpPr>
          <p:cNvPr id="30723"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2.Extraction.</a:t>
            </a:r>
          </a:p>
        </p:txBody>
      </p:sp>
      <p:sp>
        <p:nvSpPr>
          <p:cNvPr id="10243" name="Rectangle 3"/>
          <p:cNvSpPr>
            <a:spLocks noGrp="1" noChangeArrowheads="1"/>
          </p:cNvSpPr>
          <p:nvPr>
            <p:ph type="body"/>
          </p:nvPr>
        </p:nvSpPr>
        <p:spPr>
          <a:xfrm>
            <a:off x="1177925" y="3116263"/>
            <a:ext cx="2708275" cy="2820987"/>
          </a:xfrm>
        </p:spPr>
        <p:txBody>
          <a:bodyPr anchor="t"/>
          <a:lstStyle/>
          <a:p>
            <a:pPr marL="331788" indent="-331788" algn="l" eaLnBrk="1" hangingPunct="1">
              <a:spcBef>
                <a:spcPts val="213"/>
              </a:spcBef>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06" charset="0"/>
              </a:rPr>
              <a:t>COMPOSITION OF MUST</a:t>
            </a:r>
          </a:p>
          <a:p>
            <a:pPr marL="331788" indent="-331788" algn="l" eaLnBrk="1" hangingPunct="1">
              <a:spcBef>
                <a:spcPts val="213"/>
              </a:spcBef>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latin typeface="Verdana" pitchFamily="-106" charset="0"/>
            </a:endParaRPr>
          </a:p>
          <a:p>
            <a:pPr marL="331788" indent="-331788" algn="l" eaLnBrk="1" hangingPunct="1">
              <a:spcBef>
                <a:spcPts val="213"/>
              </a:spcBef>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06" charset="0"/>
              </a:rPr>
              <a:t>LIQUID PART: 90 percent</a:t>
            </a:r>
          </a:p>
          <a:p>
            <a:pPr marL="331788" indent="-331788" algn="l" eaLnBrk="1" hangingPunct="1">
              <a:spcBef>
                <a:spcPts val="213"/>
              </a:spcBef>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latin typeface="Verdana" pitchFamily="-106" charset="0"/>
            </a:endParaRPr>
          </a:p>
          <a:p>
            <a:pPr marL="331788" indent="-331788" algn="l" eaLnBrk="1" hangingPunct="1">
              <a:spcBef>
                <a:spcPts val="213"/>
              </a:spcBef>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06" charset="0"/>
              </a:rPr>
              <a:t>CAP OF MARC: 10 percent</a:t>
            </a:r>
          </a:p>
          <a:p>
            <a:pPr marL="331788" indent="-331788" algn="l" eaLnBrk="1" hangingPunct="1">
              <a:spcBef>
                <a:spcPts val="63"/>
              </a:spcBef>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600" b="1">
              <a:latin typeface="Verdana" pitchFamily="-106" charset="0"/>
            </a:endParaRPr>
          </a:p>
          <a:p>
            <a:pPr marL="331788" indent="-331788" algn="l" eaLnBrk="1" hangingPunct="1">
              <a:spcBef>
                <a:spcPts val="213"/>
              </a:spcBef>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06" charset="0"/>
              </a:rPr>
              <a:t>of which</a:t>
            </a:r>
          </a:p>
          <a:p>
            <a:pPr marL="331788" indent="-331788" algn="l" eaLnBrk="1" hangingPunct="1">
              <a:spcBef>
                <a:spcPts val="213"/>
              </a:spcBef>
              <a:buClr>
                <a:srgbClr val="700D13"/>
              </a:buClr>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u="sng">
                <a:solidFill>
                  <a:srgbClr val="700D13"/>
                </a:solidFill>
                <a:latin typeface="Verdana" pitchFamily="-106" charset="0"/>
              </a:rPr>
              <a:t>SKINS: 5-7 percent</a:t>
            </a:r>
          </a:p>
          <a:p>
            <a:pPr marL="331788" indent="-331788" algn="l" eaLnBrk="1" hangingPunct="1">
              <a:spcBef>
                <a:spcPts val="213"/>
              </a:spcBef>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06" charset="0"/>
              </a:rPr>
              <a:t>SEEDS 3-5 percent</a:t>
            </a:r>
          </a:p>
          <a:p>
            <a:pPr marL="331788" indent="-331788" algn="l" eaLnBrk="1" hangingPunct="1">
              <a:spcBef>
                <a:spcPts val="213"/>
              </a:spcBef>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latin typeface="Verdana" pitchFamily="-106" charset="0"/>
            </a:endParaRPr>
          </a:p>
          <a:p>
            <a:pPr marL="331788" indent="-331788" algn="l" eaLnBrk="1" hangingPunct="1">
              <a:spcBef>
                <a:spcPts val="213"/>
              </a:spcBef>
              <a:buClr>
                <a:srgbClr val="808080"/>
              </a:buClr>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solidFill>
                <a:srgbClr val="808080"/>
              </a:solidFill>
              <a:latin typeface="Verdana" pitchFamily="-106" charset="0"/>
            </a:endParaRPr>
          </a:p>
          <a:p>
            <a:pPr marL="331788" indent="-331788" algn="l" eaLnBrk="1" hangingPunct="1">
              <a:spcBef>
                <a:spcPts val="213"/>
              </a:spcBef>
              <a:buClr>
                <a:srgbClr val="808080"/>
              </a:buClr>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solidFill>
                <a:srgbClr val="808080"/>
              </a:solidFill>
              <a:latin typeface="Verdana" pitchFamily="-106" charset="0"/>
            </a:endParaRPr>
          </a:p>
          <a:p>
            <a:pPr marL="331788" indent="-331788" algn="l" eaLnBrk="1" hangingPunct="1">
              <a:spcBef>
                <a:spcPts val="213"/>
              </a:spcBef>
              <a:buClr>
                <a:srgbClr val="808080"/>
              </a:buClr>
              <a:buSzTx/>
              <a:buFont typeface="Times" pitchFamily="-106"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solidFill>
                <a:srgbClr val="808080"/>
              </a:solidFill>
              <a:latin typeface="Verdana" pitchFamily="-106" charset="0"/>
            </a:endParaRPr>
          </a:p>
        </p:txBody>
      </p:sp>
      <p:grpSp>
        <p:nvGrpSpPr>
          <p:cNvPr id="30725" name="Group 4"/>
          <p:cNvGrpSpPr>
            <a:grpSpLocks/>
          </p:cNvGrpSpPr>
          <p:nvPr/>
        </p:nvGrpSpPr>
        <p:grpSpPr bwMode="auto">
          <a:xfrm>
            <a:off x="3948113" y="3128963"/>
            <a:ext cx="1101725" cy="3251200"/>
            <a:chOff x="2487" y="1971"/>
            <a:chExt cx="694" cy="2048"/>
          </a:xfrm>
        </p:grpSpPr>
        <p:sp>
          <p:nvSpPr>
            <p:cNvPr id="30735" name="AutoShape 5"/>
            <p:cNvSpPr>
              <a:spLocks noChangeArrowheads="1"/>
            </p:cNvSpPr>
            <p:nvPr/>
          </p:nvSpPr>
          <p:spPr bwMode="auto">
            <a:xfrm>
              <a:off x="2487" y="1971"/>
              <a:ext cx="695" cy="1255"/>
            </a:xfrm>
            <a:prstGeom prst="roundRect">
              <a:avLst>
                <a:gd name="adj" fmla="val 144"/>
              </a:avLst>
            </a:prstGeom>
            <a:noFill/>
            <a:ln w="9525">
              <a:noFill/>
              <a:round/>
              <a:headEnd/>
              <a:tailEnd/>
            </a:ln>
          </p:spPr>
          <p:txBody>
            <a:bodyPr wrap="none" anchor="ctr">
              <a:prstTxWarp prst="textNoShape">
                <a:avLst/>
              </a:prstTxWarp>
            </a:bodyPr>
            <a:lstStyle/>
            <a:p>
              <a:endParaRPr lang="it-IT"/>
            </a:p>
          </p:txBody>
        </p:sp>
        <p:sp>
          <p:nvSpPr>
            <p:cNvPr id="30736" name="Text Box 6"/>
            <p:cNvSpPr txBox="1">
              <a:spLocks noChangeArrowheads="1"/>
            </p:cNvSpPr>
            <p:nvPr/>
          </p:nvSpPr>
          <p:spPr bwMode="auto">
            <a:xfrm>
              <a:off x="2487" y="1971"/>
              <a:ext cx="695" cy="2049"/>
            </a:xfrm>
            <a:prstGeom prst="rect">
              <a:avLst/>
            </a:prstGeom>
            <a:noFill/>
            <a:ln w="9525">
              <a:noFill/>
              <a:miter lim="800000"/>
              <a:headEnd/>
              <a:tailEnd/>
            </a:ln>
          </p:spPr>
          <p:txBody>
            <a:bodyPr lIns="90000" tIns="46800" rIns="90000" bIns="46800">
              <a:prstTxWarp prst="textNoShape">
                <a:avLst/>
              </a:prstTxWarp>
              <a:spAutoFit/>
            </a:bodyPr>
            <a:lstStyle/>
            <a:p>
              <a:pPr marL="331788" indent="-331788" eaLnBrk="1" hangingPunct="1">
                <a:spcBef>
                  <a:spcPts val="213"/>
                </a:spcBef>
                <a:buClr>
                  <a:srgbClr val="00000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r>
                <a:rPr lang="en-GB" sz="1200" b="1">
                  <a:latin typeface="Verdana" pitchFamily="-112" charset="0"/>
                </a:rPr>
                <a:t>10 tons</a:t>
              </a:r>
            </a:p>
            <a:p>
              <a:pPr marL="331788" indent="-331788" eaLnBrk="1" hangingPunct="1">
                <a:spcBef>
                  <a:spcPts val="213"/>
                </a:spcBef>
                <a:buClr>
                  <a:srgbClr val="00000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endParaRPr lang="en-GB" sz="1200" b="1">
                <a:latin typeface="Verdana" pitchFamily="-112" charset="0"/>
              </a:endParaRPr>
            </a:p>
            <a:p>
              <a:pPr marL="331788" indent="-331788" eaLnBrk="1" hangingPunct="1">
                <a:spcBef>
                  <a:spcPts val="213"/>
                </a:spcBef>
                <a:buClr>
                  <a:srgbClr val="00000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r>
                <a:rPr lang="en-GB" sz="1200" b="1">
                  <a:latin typeface="Verdana" pitchFamily="-112" charset="0"/>
                </a:rPr>
                <a:t>9 tons</a:t>
              </a:r>
            </a:p>
            <a:p>
              <a:pPr marL="331788" indent="-331788" eaLnBrk="1" hangingPunct="1">
                <a:spcBef>
                  <a:spcPts val="213"/>
                </a:spcBef>
                <a:buClr>
                  <a:srgbClr val="00000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endParaRPr lang="en-GB" sz="1200" b="1">
                <a:latin typeface="Verdana" pitchFamily="-112" charset="0"/>
              </a:endParaRPr>
            </a:p>
            <a:p>
              <a:pPr marL="331788" indent="-331788" eaLnBrk="1" hangingPunct="1">
                <a:spcBef>
                  <a:spcPts val="213"/>
                </a:spcBef>
                <a:buClr>
                  <a:srgbClr val="00000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r>
                <a:rPr lang="en-GB" sz="1200" b="1">
                  <a:latin typeface="Verdana" pitchFamily="-112" charset="0"/>
                </a:rPr>
                <a:t>1 ton</a:t>
              </a:r>
            </a:p>
            <a:p>
              <a:pPr marL="331788" indent="-331788" eaLnBrk="1" hangingPunct="1">
                <a:spcBef>
                  <a:spcPts val="63"/>
                </a:spcBef>
                <a:buClr>
                  <a:srgbClr val="00000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endParaRPr lang="en-GB" sz="600" b="1">
                <a:latin typeface="Verdana" pitchFamily="-112" charset="0"/>
              </a:endParaRPr>
            </a:p>
            <a:p>
              <a:pPr marL="331788" indent="-331788" eaLnBrk="1" hangingPunct="1">
                <a:spcBef>
                  <a:spcPts val="213"/>
                </a:spcBef>
                <a:buClr>
                  <a:srgbClr val="00000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r>
                <a:rPr lang="en-GB" sz="1200" b="1">
                  <a:latin typeface="Verdana" pitchFamily="-112" charset="0"/>
                </a:rPr>
                <a:t>of which</a:t>
              </a:r>
            </a:p>
            <a:p>
              <a:pPr marL="331788" indent="-331788" eaLnBrk="1" hangingPunct="1">
                <a:spcBef>
                  <a:spcPts val="213"/>
                </a:spcBef>
                <a:buClr>
                  <a:srgbClr val="700D13"/>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r>
                <a:rPr lang="en-GB" sz="1200" b="1" u="sng">
                  <a:solidFill>
                    <a:srgbClr val="700D13"/>
                  </a:solidFill>
                  <a:latin typeface="Verdana" pitchFamily="-112" charset="0"/>
                </a:rPr>
                <a:t>0.5-0.7 t.</a:t>
              </a:r>
            </a:p>
            <a:p>
              <a:pPr marL="331788" indent="-331788" eaLnBrk="1" hangingPunct="1">
                <a:spcBef>
                  <a:spcPts val="213"/>
                </a:spcBef>
                <a:buClr>
                  <a:srgbClr val="00000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r>
                <a:rPr lang="en-GB" sz="1200" b="1">
                  <a:latin typeface="Verdana" pitchFamily="-112" charset="0"/>
                </a:rPr>
                <a:t>0.3-0.5 t.</a:t>
              </a:r>
            </a:p>
            <a:p>
              <a:pPr marL="331788" indent="-331788" eaLnBrk="1" hangingPunct="1">
                <a:spcBef>
                  <a:spcPts val="213"/>
                </a:spcBef>
                <a:buClr>
                  <a:srgbClr val="00000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endParaRPr lang="en-GB" sz="1200" b="1">
                <a:latin typeface="Verdana" pitchFamily="-112" charset="0"/>
              </a:endParaRPr>
            </a:p>
            <a:p>
              <a:pPr marL="331788" indent="-331788" eaLnBrk="1" hangingPunct="1">
                <a:spcBef>
                  <a:spcPts val="213"/>
                </a:spcBef>
                <a:buClr>
                  <a:srgbClr val="80808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endParaRPr lang="en-GB" sz="1200" b="1">
                <a:solidFill>
                  <a:srgbClr val="808080"/>
                </a:solidFill>
                <a:latin typeface="Verdana" pitchFamily="-112" charset="0"/>
              </a:endParaRPr>
            </a:p>
            <a:p>
              <a:pPr marL="331788" indent="-331788" eaLnBrk="1" hangingPunct="1">
                <a:spcBef>
                  <a:spcPts val="213"/>
                </a:spcBef>
                <a:buClr>
                  <a:srgbClr val="80808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endParaRPr lang="en-GB" sz="1200" b="1">
                <a:solidFill>
                  <a:srgbClr val="808080"/>
                </a:solidFill>
                <a:latin typeface="Verdana" pitchFamily="-112" charset="0"/>
              </a:endParaRPr>
            </a:p>
            <a:p>
              <a:pPr marL="331788" indent="-331788" eaLnBrk="1" hangingPunct="1">
                <a:spcBef>
                  <a:spcPts val="213"/>
                </a:spcBef>
                <a:buClr>
                  <a:srgbClr val="80808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endParaRPr lang="en-GB" sz="1200" b="1">
                <a:solidFill>
                  <a:srgbClr val="808080"/>
                </a:solidFill>
                <a:latin typeface="Verdana" pitchFamily="-112" charset="0"/>
              </a:endParaRPr>
            </a:p>
            <a:p>
              <a:pPr marL="331788" indent="-331788" eaLnBrk="1" hangingPunct="1">
                <a:spcBef>
                  <a:spcPts val="213"/>
                </a:spcBef>
                <a:buClr>
                  <a:srgbClr val="80808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endParaRPr lang="en-GB" sz="1200" b="1">
                <a:solidFill>
                  <a:srgbClr val="808080"/>
                </a:solidFill>
                <a:latin typeface="Verdana" pitchFamily="-112" charset="0"/>
              </a:endParaRPr>
            </a:p>
            <a:p>
              <a:pPr marL="331788" indent="-331788" eaLnBrk="1" hangingPunct="1">
                <a:spcBef>
                  <a:spcPts val="213"/>
                </a:spcBef>
                <a:buClr>
                  <a:srgbClr val="808080"/>
                </a:buClr>
                <a:buFont typeface="Times" pitchFamily="-112" charset="0"/>
                <a:buNone/>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pPr>
              <a:endParaRPr lang="en-GB" sz="1200" b="1">
                <a:solidFill>
                  <a:srgbClr val="808080"/>
                </a:solidFill>
                <a:latin typeface="Verdana" pitchFamily="-112" charset="0"/>
              </a:endParaRPr>
            </a:p>
          </p:txBody>
        </p:sp>
      </p:grpSp>
      <p:sp>
        <p:nvSpPr>
          <p:cNvPr id="10247" name="Rectangle 7"/>
          <p:cNvSpPr>
            <a:spLocks noGrp="1" noChangeArrowheads="1"/>
          </p:cNvSpPr>
          <p:nvPr>
            <p:ph type="title" idx="1"/>
          </p:nvPr>
        </p:nvSpPr>
        <p:spPr>
          <a:xfrm>
            <a:off x="952500" y="5275263"/>
            <a:ext cx="6932613" cy="746125"/>
          </a:xfrm>
        </p:spPr>
        <p:txBody>
          <a:bodyPr/>
          <a:lstStyle/>
          <a:p>
            <a:pPr marL="0" indent="0" eaLnBrk="1" hangingPunct="1">
              <a:lnSpc>
                <a:spcPct val="101000"/>
              </a:lnSpc>
              <a:spcBef>
                <a:spcPct val="0"/>
              </a:spcBef>
              <a:buSzTx/>
              <a:buFont typeface="Times" pitchFamily="-106"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b="1">
                <a:solidFill>
                  <a:srgbClr val="808080"/>
                </a:solidFill>
                <a:latin typeface="Verdana" pitchFamily="-106" charset="0"/>
                <a:ea typeface="Verdana" pitchFamily="-106" charset="0"/>
                <a:cs typeface="Verdana" pitchFamily="-106" charset="0"/>
              </a:rPr>
              <a:t>A fermenter will have to PREVENT THE CAP OF MARC FROM COMPACTING so that ALL SKINS ARE FULLY EXPLOITED </a:t>
            </a:r>
            <a:r>
              <a:rPr lang="en-GB" sz="1200" b="1">
                <a:solidFill>
                  <a:srgbClr val="797979"/>
                </a:solidFill>
                <a:latin typeface="Verdana" pitchFamily="-106" charset="0"/>
              </a:rPr>
              <a:t>in a </a:t>
            </a:r>
            <a:r>
              <a:rPr lang="en-GB" sz="1200" b="1">
                <a:solidFill>
                  <a:srgbClr val="808080"/>
                </a:solidFill>
                <a:latin typeface="Verdana" pitchFamily="-106" charset="0"/>
                <a:ea typeface="Verdana" pitchFamily="-106" charset="0"/>
                <a:cs typeface="Verdana" pitchFamily="-106" charset="0"/>
              </a:rPr>
              <a:t>DELICATE but EFFICIENT way, and will have to give the chance to REMOVE THE SEEDS</a:t>
            </a:r>
            <a:r>
              <a:rPr lang="en-GB" sz="1200" b="1">
                <a:solidFill>
                  <a:srgbClr val="797979"/>
                </a:solidFill>
                <a:latin typeface="Verdana" pitchFamily="-106" charset="0"/>
              </a:rPr>
              <a:t>.</a:t>
            </a:r>
          </a:p>
        </p:txBody>
      </p:sp>
      <p:sp>
        <p:nvSpPr>
          <p:cNvPr id="30727" name="AutoShape 8"/>
          <p:cNvSpPr>
            <a:spLocks noChangeArrowheads="1"/>
          </p:cNvSpPr>
          <p:nvPr/>
        </p:nvSpPr>
        <p:spPr bwMode="auto">
          <a:xfrm>
            <a:off x="1100138" y="3068638"/>
            <a:ext cx="3776662" cy="2087562"/>
          </a:xfrm>
          <a:prstGeom prst="roundRect">
            <a:avLst>
              <a:gd name="adj" fmla="val 74"/>
            </a:avLst>
          </a:prstGeom>
          <a:noFill/>
          <a:ln w="38160">
            <a:solidFill>
              <a:srgbClr val="80060D"/>
            </a:solidFill>
            <a:round/>
            <a:headEnd/>
            <a:tailEnd/>
          </a:ln>
        </p:spPr>
        <p:txBody>
          <a:bodyPr wrap="none" anchor="ctr">
            <a:prstTxWarp prst="textNoShape">
              <a:avLst/>
            </a:prstTxWarp>
          </a:bodyPr>
          <a:lstStyle/>
          <a:p>
            <a:endParaRPr lang="it-IT"/>
          </a:p>
        </p:txBody>
      </p:sp>
      <p:grpSp>
        <p:nvGrpSpPr>
          <p:cNvPr id="30728" name="Group 9"/>
          <p:cNvGrpSpPr>
            <a:grpSpLocks/>
          </p:cNvGrpSpPr>
          <p:nvPr/>
        </p:nvGrpSpPr>
        <p:grpSpPr bwMode="auto">
          <a:xfrm>
            <a:off x="4845050" y="3128963"/>
            <a:ext cx="2811463" cy="3251200"/>
            <a:chOff x="3052" y="1971"/>
            <a:chExt cx="1771" cy="2048"/>
          </a:xfrm>
        </p:grpSpPr>
        <p:sp>
          <p:nvSpPr>
            <p:cNvPr id="30733" name="AutoShape 10"/>
            <p:cNvSpPr>
              <a:spLocks noChangeArrowheads="1"/>
            </p:cNvSpPr>
            <p:nvPr/>
          </p:nvSpPr>
          <p:spPr bwMode="auto">
            <a:xfrm>
              <a:off x="3052" y="1971"/>
              <a:ext cx="1772" cy="1255"/>
            </a:xfrm>
            <a:prstGeom prst="roundRect">
              <a:avLst>
                <a:gd name="adj" fmla="val 79"/>
              </a:avLst>
            </a:prstGeom>
            <a:noFill/>
            <a:ln w="9525">
              <a:noFill/>
              <a:round/>
              <a:headEnd/>
              <a:tailEnd/>
            </a:ln>
          </p:spPr>
          <p:txBody>
            <a:bodyPr wrap="none" anchor="ctr">
              <a:prstTxWarp prst="textNoShape">
                <a:avLst/>
              </a:prstTxWarp>
            </a:bodyPr>
            <a:lstStyle/>
            <a:p>
              <a:endParaRPr lang="it-IT"/>
            </a:p>
          </p:txBody>
        </p:sp>
        <p:sp>
          <p:nvSpPr>
            <p:cNvPr id="30734" name="Text Box 11"/>
            <p:cNvSpPr txBox="1">
              <a:spLocks noChangeArrowheads="1"/>
            </p:cNvSpPr>
            <p:nvPr/>
          </p:nvSpPr>
          <p:spPr bwMode="auto">
            <a:xfrm>
              <a:off x="3052" y="1971"/>
              <a:ext cx="1772" cy="2049"/>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2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00D13"/>
                  </a:solidFill>
                  <a:latin typeface="Verdana" pitchFamily="-112" charset="0"/>
                </a:rPr>
                <a:t>WASTE OF PRODUCT</a:t>
              </a:r>
            </a:p>
            <a:p>
              <a:pPr>
                <a:lnSpc>
                  <a:spcPct val="99000"/>
                </a:lnSpc>
                <a:spcBef>
                  <a:spcPts val="2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00D13"/>
                  </a:solidFill>
                  <a:latin typeface="Verdana" pitchFamily="-112" charset="0"/>
                </a:rPr>
                <a:t>because of compacted skins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00D13"/>
                  </a:solidFill>
                  <a:latin typeface="Verdana" pitchFamily="-112" charset="0"/>
                </a:rPr>
                <a:t>in the CRITICAL AREA (30-50 percent)</a:t>
              </a:r>
            </a:p>
            <a:p>
              <a:pPr>
                <a:lnSpc>
                  <a:spcPct val="99000"/>
                </a:lnSpc>
                <a:spcBef>
                  <a:spcPts val="2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97979"/>
                  </a:solidFill>
                  <a:latin typeface="Verdana" pitchFamily="-112" charset="0"/>
                </a:rPr>
                <a:t>0.3-0.5 tons CAP OF MARC</a:t>
              </a:r>
            </a:p>
            <a:p>
              <a:pPr eaLnBrk="1" hangingPunct="1">
                <a:spcBef>
                  <a:spcPts val="63"/>
                </a:spcBef>
                <a:buClr>
                  <a:srgbClr val="797979"/>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600" b="1">
                <a:solidFill>
                  <a:srgbClr val="797979"/>
                </a:solidFill>
                <a:latin typeface="Verdana" pitchFamily="-112" charset="0"/>
              </a:endParaRPr>
            </a:p>
            <a:p>
              <a:pPr>
                <a:lnSpc>
                  <a:spcPct val="99000"/>
                </a:lnSpc>
                <a:spcBef>
                  <a:spcPts val="2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97979"/>
                  </a:solidFill>
                  <a:latin typeface="Verdana" pitchFamily="-112" charset="0"/>
                </a:rPr>
                <a:t>of which</a:t>
              </a:r>
            </a:p>
            <a:p>
              <a:pPr>
                <a:lnSpc>
                  <a:spcPct val="99000"/>
                </a:lnSpc>
                <a:spcBef>
                  <a:spcPts val="2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u="sng">
                  <a:solidFill>
                    <a:srgbClr val="700D13"/>
                  </a:solidFill>
                  <a:latin typeface="Verdana" pitchFamily="-112" charset="0"/>
                  <a:ea typeface="Verdana" pitchFamily="-112" charset="0"/>
                  <a:cs typeface="Verdana" pitchFamily="-112" charset="0"/>
                </a:rPr>
                <a:t>0.15-0.35 tons</a:t>
              </a:r>
              <a:r>
                <a:rPr lang="en-GB" sz="1200" b="1">
                  <a:solidFill>
                    <a:srgbClr val="700D13"/>
                  </a:solidFill>
                  <a:latin typeface="Verdana" pitchFamily="-112" charset="0"/>
                  <a:ea typeface="Verdana" pitchFamily="-112" charset="0"/>
                  <a:cs typeface="Verdana" pitchFamily="-112" charset="0"/>
                </a:rPr>
                <a:t>   SKINS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97979"/>
                  </a:solidFill>
                  <a:latin typeface="Verdana" pitchFamily="-112" charset="0"/>
                </a:rPr>
                <a:t>0,09-0,25 tons   SEEDS</a:t>
              </a:r>
            </a:p>
            <a:p>
              <a:pPr eaLnBrk="1" hangingPunct="1">
                <a:spcBef>
                  <a:spcPts val="213"/>
                </a:spcBef>
                <a:buClr>
                  <a:srgbClr val="80808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solidFill>
                  <a:srgbClr val="808080"/>
                </a:solidFill>
                <a:latin typeface="Verdana" pitchFamily="-112" charset="0"/>
              </a:endParaRPr>
            </a:p>
            <a:p>
              <a:pPr eaLnBrk="1" hangingPunct="1">
                <a:spcBef>
                  <a:spcPts val="213"/>
                </a:spcBef>
                <a:buClr>
                  <a:srgbClr val="80808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solidFill>
                  <a:srgbClr val="808080"/>
                </a:solidFill>
                <a:latin typeface="Verdana" pitchFamily="-112" charset="0"/>
              </a:endParaRPr>
            </a:p>
            <a:p>
              <a:pPr eaLnBrk="1" hangingPunct="1">
                <a:spcBef>
                  <a:spcPts val="213"/>
                </a:spcBef>
                <a:buClr>
                  <a:srgbClr val="80808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solidFill>
                  <a:srgbClr val="808080"/>
                </a:solidFill>
                <a:latin typeface="Verdana" pitchFamily="-112" charset="0"/>
              </a:endParaRPr>
            </a:p>
            <a:p>
              <a:pPr eaLnBrk="1" hangingPunct="1">
                <a:spcBef>
                  <a:spcPts val="213"/>
                </a:spcBef>
                <a:buClr>
                  <a:srgbClr val="80808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solidFill>
                  <a:srgbClr val="808080"/>
                </a:solidFill>
                <a:latin typeface="Verdana" pitchFamily="-112" charset="0"/>
              </a:endParaRPr>
            </a:p>
            <a:p>
              <a:pPr eaLnBrk="1" hangingPunct="1">
                <a:spcBef>
                  <a:spcPts val="213"/>
                </a:spcBef>
                <a:buClr>
                  <a:srgbClr val="80808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solidFill>
                  <a:srgbClr val="808080"/>
                </a:solidFill>
                <a:latin typeface="Verdana" pitchFamily="-112" charset="0"/>
              </a:endParaRPr>
            </a:p>
            <a:p>
              <a:pPr eaLnBrk="1" hangingPunct="1">
                <a:spcBef>
                  <a:spcPts val="213"/>
                </a:spcBef>
                <a:buClr>
                  <a:srgbClr val="80808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solidFill>
                  <a:srgbClr val="808080"/>
                </a:solidFill>
                <a:latin typeface="Verdana" pitchFamily="-112" charset="0"/>
              </a:endParaRPr>
            </a:p>
          </p:txBody>
        </p:sp>
      </p:grpSp>
      <p:sp>
        <p:nvSpPr>
          <p:cNvPr id="30729" name="AutoShape 12"/>
          <p:cNvSpPr>
            <a:spLocks noChangeArrowheads="1"/>
          </p:cNvSpPr>
          <p:nvPr/>
        </p:nvSpPr>
        <p:spPr bwMode="auto">
          <a:xfrm>
            <a:off x="4876800" y="3068638"/>
            <a:ext cx="2790825" cy="2087562"/>
          </a:xfrm>
          <a:prstGeom prst="roundRect">
            <a:avLst>
              <a:gd name="adj" fmla="val 74"/>
            </a:avLst>
          </a:prstGeom>
          <a:noFill/>
          <a:ln w="38160">
            <a:solidFill>
              <a:srgbClr val="80060D"/>
            </a:solidFill>
            <a:round/>
            <a:headEnd/>
            <a:tailEnd/>
          </a:ln>
        </p:spPr>
        <p:txBody>
          <a:bodyPr wrap="none" anchor="ctr">
            <a:prstTxWarp prst="textNoShape">
              <a:avLst/>
            </a:prstTxWarp>
          </a:bodyPr>
          <a:lstStyle/>
          <a:p>
            <a:endParaRPr lang="it-IT"/>
          </a:p>
        </p:txBody>
      </p:sp>
      <p:sp>
        <p:nvSpPr>
          <p:cNvPr id="30730" name="AutoShape 13"/>
          <p:cNvSpPr>
            <a:spLocks noChangeArrowheads="1"/>
          </p:cNvSpPr>
          <p:nvPr/>
        </p:nvSpPr>
        <p:spPr bwMode="auto">
          <a:xfrm>
            <a:off x="3908425" y="3068638"/>
            <a:ext cx="968375" cy="2087562"/>
          </a:xfrm>
          <a:prstGeom prst="roundRect">
            <a:avLst>
              <a:gd name="adj" fmla="val 185"/>
            </a:avLst>
          </a:prstGeom>
          <a:noFill/>
          <a:ln w="38160">
            <a:solidFill>
              <a:srgbClr val="80060D"/>
            </a:solidFill>
            <a:round/>
            <a:headEnd/>
            <a:tailEnd/>
          </a:ln>
        </p:spPr>
        <p:txBody>
          <a:bodyPr wrap="none" anchor="ctr">
            <a:prstTxWarp prst="textNoShape">
              <a:avLst/>
            </a:prstTxWarp>
          </a:bodyPr>
          <a:lstStyle/>
          <a:p>
            <a:endParaRPr lang="it-IT"/>
          </a:p>
        </p:txBody>
      </p:sp>
      <p:sp>
        <p:nvSpPr>
          <p:cNvPr id="30731" name="Text Box 14"/>
          <p:cNvSpPr txBox="1">
            <a:spLocks noChangeArrowheads="1"/>
          </p:cNvSpPr>
          <p:nvPr/>
        </p:nvSpPr>
        <p:spPr bwMode="auto">
          <a:xfrm>
            <a:off x="990600" y="1484313"/>
            <a:ext cx="7037388" cy="1379537"/>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00D13"/>
                </a:solidFill>
                <a:latin typeface="Verdana" pitchFamily="-112" charset="0"/>
                <a:ea typeface="Verdana" pitchFamily="-112" charset="0"/>
                <a:cs typeface="Verdana" pitchFamily="-112" charset="0"/>
              </a:rPr>
              <a:t>A SELECTIVE EXTRACTION is obtained when 100 percent of the SKINS - </a:t>
            </a:r>
            <a:r>
              <a:rPr lang="en-GB" sz="1200" b="1">
                <a:solidFill>
                  <a:srgbClr val="700D13"/>
                </a:solidFill>
                <a:latin typeface="Verdana" pitchFamily="-112" charset="0"/>
              </a:rPr>
              <a:t>the source of </a:t>
            </a:r>
            <a:r>
              <a:rPr lang="en-GB" sz="1200" b="1">
                <a:solidFill>
                  <a:srgbClr val="700D13"/>
                </a:solidFill>
                <a:latin typeface="Verdana" pitchFamily="-112" charset="0"/>
                <a:ea typeface="Verdana" pitchFamily="-112" charset="0"/>
                <a:cs typeface="Verdana" pitchFamily="-112" charset="0"/>
              </a:rPr>
              <a:t>NOBLE SUBSTANCES - </a:t>
            </a:r>
            <a:r>
              <a:rPr lang="en-GB" sz="1200" b="1">
                <a:solidFill>
                  <a:srgbClr val="700D13"/>
                </a:solidFill>
                <a:latin typeface="Verdana" pitchFamily="-112" charset="0"/>
              </a:rPr>
              <a:t>are allowed to contribute to </a:t>
            </a:r>
            <a:r>
              <a:rPr lang="en-GB" sz="1200" b="1">
                <a:solidFill>
                  <a:srgbClr val="700D13"/>
                </a:solidFill>
                <a:latin typeface="Verdana" pitchFamily="-112" charset="0"/>
                <a:ea typeface="Verdana" pitchFamily="-112" charset="0"/>
                <a:cs typeface="Verdana" pitchFamily="-112" charset="0"/>
              </a:rPr>
              <a:t>extraction </a:t>
            </a:r>
            <a:r>
              <a:rPr lang="en-GB" sz="1200" b="1">
                <a:solidFill>
                  <a:srgbClr val="700D13"/>
                </a:solidFill>
                <a:latin typeface="Verdana" pitchFamily="-112" charset="0"/>
              </a:rPr>
              <a:t>and, if needed, </a:t>
            </a:r>
            <a:r>
              <a:rPr lang="en-GB" sz="1200" b="1">
                <a:solidFill>
                  <a:srgbClr val="700D13"/>
                </a:solidFill>
                <a:latin typeface="Verdana" pitchFamily="-112" charset="0"/>
                <a:ea typeface="Verdana" pitchFamily="-112" charset="0"/>
                <a:cs typeface="Verdana" pitchFamily="-112" charset="0"/>
              </a:rPr>
              <a:t>SEEDS CAN BE EXCLUDED FROM THE PROCESS</a:t>
            </a:r>
            <a:r>
              <a:rPr lang="en-GB" sz="1200" b="1">
                <a:solidFill>
                  <a:srgbClr val="700D13"/>
                </a:solidFill>
                <a:latin typeface="Verdana" pitchFamily="-112" charset="0"/>
              </a:rPr>
              <a:t>.</a:t>
            </a:r>
            <a:br>
              <a:rPr lang="en-GB" sz="1200" b="1">
                <a:solidFill>
                  <a:srgbClr val="700D13"/>
                </a:solidFill>
                <a:latin typeface="Verdana" pitchFamily="-112" charset="0"/>
              </a:rPr>
            </a:br>
            <a:endParaRPr lang="en-GB" sz="1200" b="1">
              <a:solidFill>
                <a:srgbClr val="700D13"/>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8080"/>
                </a:solidFill>
                <a:latin typeface="Verdana" pitchFamily="-112" charset="0"/>
              </a:rPr>
              <a:t>Considering that the CRITICAL AREA of compacted skins can affect 30-50 percent of the cap, you can guess what a huge waste we may have.</a:t>
            </a:r>
          </a:p>
        </p:txBody>
      </p:sp>
      <p:sp>
        <p:nvSpPr>
          <p:cNvPr id="30732" name="Text Box 15"/>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8FE45192-DC37-3645-98AB-DB479B21A148}"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a:xfrm>
            <a:off x="6553200" y="1219200"/>
            <a:ext cx="2590800" cy="50069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rgbClr val="808080"/>
                </a:solidFill>
                <a:latin typeface="Verdana" pitchFamily="-112" charset="0"/>
              </a:rPr>
              <a:t>To understand how substances are extracted from the cap, think of what happens to a tea bag introduced in hot water. You will see that substances are released from the bag, but soon the water around the bag gets saturated and extraction stops. If you stir the bag or the water around it, you will see that new less saturated liquid triggers again the release of substances. This is exactly what we need to get from the cap of marc. Bear in mind that inefficient extraction can mean that up to 50 percent of the product will be wasted!</a:t>
            </a:r>
          </a:p>
        </p:txBody>
      </p:sp>
      <p:sp>
        <p:nvSpPr>
          <p:cNvPr id="32771"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2.Extraction.</a:t>
            </a:r>
          </a:p>
        </p:txBody>
      </p:sp>
      <p:sp>
        <p:nvSpPr>
          <p:cNvPr id="32772" name="Text Box 3"/>
          <p:cNvSpPr txBox="1">
            <a:spLocks noChangeArrowheads="1"/>
          </p:cNvSpPr>
          <p:nvPr/>
        </p:nvSpPr>
        <p:spPr bwMode="auto">
          <a:xfrm>
            <a:off x="381000" y="1447800"/>
            <a:ext cx="6172200" cy="3841750"/>
          </a:xfrm>
          <a:prstGeom prst="rect">
            <a:avLst/>
          </a:prstGeom>
          <a:noFill/>
          <a:ln w="9525">
            <a:noFill/>
            <a:miter lim="800000"/>
            <a:headEnd/>
            <a:tailEnd/>
          </a:ln>
        </p:spPr>
        <p:txBody>
          <a:bodyPr lIns="90000" tIns="46800" rIns="90000" bIns="46800">
            <a:prstTxWarp prst="textNoShape">
              <a:avLst/>
            </a:prstTxWarp>
            <a:spAutoFit/>
          </a:bodyPr>
          <a:lstStyle/>
          <a:p>
            <a:pPr>
              <a:lnSpc>
                <a:spcPct val="50000"/>
              </a:lnSpc>
              <a:spcBef>
                <a:spcPts val="86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ea typeface="Verdana" pitchFamily="-112" charset="0"/>
                <a:cs typeface="Verdana" pitchFamily="-112" charset="0"/>
              </a:rPr>
              <a:t>HOW TO EXPLOIT THE CAP OF MARC EFFICIENTLY AND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OBTAIN A SELECTIVE EXTRACTION.</a:t>
            </a:r>
          </a:p>
          <a:p>
            <a:pPr>
              <a:lnSpc>
                <a:spcPct val="50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500" b="1">
              <a:solidFill>
                <a:srgbClr val="80060D"/>
              </a:solidFill>
              <a:latin typeface="Verdana" pitchFamily="-112" charset="0"/>
            </a:endParaRPr>
          </a:p>
          <a:p>
            <a:pPr>
              <a:lnSpc>
                <a:spcPct val="40000"/>
              </a:lnSpc>
              <a:spcBef>
                <a:spcPts val="8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500" b="1">
              <a:solidFill>
                <a:srgbClr val="80060D"/>
              </a:solidFill>
              <a:latin typeface="Verdana" pitchFamily="-112" charset="0"/>
            </a:endParaRPr>
          </a:p>
          <a:p>
            <a:pPr>
              <a:lnSpc>
                <a:spcPct val="40000"/>
              </a:lnSpc>
              <a:spcBef>
                <a:spcPts val="78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Using up 100 percent of the grapes. </a:t>
            </a:r>
          </a:p>
          <a:p>
            <a:pPr>
              <a:lnSpc>
                <a:spcPct val="39000"/>
              </a:lnSpc>
              <a:spcBef>
                <a:spcPts val="8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60D"/>
              </a:solidFill>
              <a:latin typeface="Verdana" pitchFamily="-112" charset="0"/>
            </a:endParaRPr>
          </a:p>
          <a:p>
            <a:pPr>
              <a:lnSpc>
                <a:spcPct val="39000"/>
              </a:lnSpc>
              <a:spcBef>
                <a:spcPts val="8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The whole cap is constantly flooded by the liquid.</a:t>
            </a:r>
          </a:p>
          <a:p>
            <a:pPr>
              <a:lnSpc>
                <a:spcPct val="39000"/>
              </a:lnSpc>
              <a:spcBef>
                <a:spcPts val="8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a:t>
            </a:r>
          </a:p>
          <a:p>
            <a:pPr>
              <a:lnSpc>
                <a:spcPct val="39000"/>
              </a:lnSpc>
              <a:spcBef>
                <a:spcPts val="8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The liquid wetting the cap is frequently replaced </a:t>
            </a:r>
          </a:p>
          <a:p>
            <a:pPr>
              <a:lnSpc>
                <a:spcPct val="39000"/>
              </a:lnSpc>
              <a:spcBef>
                <a:spcPts val="8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(as soon as the liquid in the skins gets saturated with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extracts, it will stop extracting and must be replaced)</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60D"/>
              </a:solidFill>
              <a:latin typeface="Verdana" pitchFamily="-112" charset="0"/>
            </a:endParaRPr>
          </a:p>
          <a:p>
            <a:pPr>
              <a:lnSpc>
                <a:spcPct val="39000"/>
              </a:lnSpc>
              <a:spcBef>
                <a:spcPts val="8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The cap is stirred SOFTLY and NOT AGGRESSIVE</a:t>
            </a:r>
          </a:p>
          <a:p>
            <a:pPr>
              <a:lnSpc>
                <a:spcPct val="39000"/>
              </a:lnSpc>
              <a:spcBef>
                <a:spcPts val="8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to prevent skins from compacting and protect them</a:t>
            </a:r>
          </a:p>
          <a:p>
            <a:pPr>
              <a:lnSpc>
                <a:spcPct val="39000"/>
              </a:lnSpc>
              <a:spcBef>
                <a:spcPts val="8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against shocks and breaks (this way, unwanted bitter</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substances won’t be extracted and no lees will form)</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60D"/>
              </a:solidFill>
              <a:latin typeface="Verdana" pitchFamily="-112" charset="0"/>
            </a:endParaRPr>
          </a:p>
          <a:p>
            <a:pPr>
              <a:lnSpc>
                <a:spcPct val="39000"/>
              </a:lnSpc>
              <a:spcBef>
                <a:spcPts val="8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ea typeface="Verdana" pitchFamily="-112" charset="0"/>
                <a:cs typeface="Verdana" pitchFamily="-112" charset="0"/>
              </a:rPr>
              <a:t>• Control over extraction of the substances contained</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ea typeface="Verdana" pitchFamily="-112" charset="0"/>
                <a:cs typeface="Verdana" pitchFamily="-112" charset="0"/>
              </a:rPr>
              <a:t>    in the</a:t>
            </a:r>
            <a:r>
              <a:rPr lang="en-GB" sz="1400" b="1">
                <a:solidFill>
                  <a:srgbClr val="80060D"/>
                </a:solidFill>
                <a:latin typeface="Verdana" pitchFamily="-112" charset="0"/>
              </a:rPr>
              <a:t> cap of marc (Selective Extraction).</a:t>
            </a:r>
          </a:p>
        </p:txBody>
      </p:sp>
      <p:sp>
        <p:nvSpPr>
          <p:cNvPr id="32773" name="Text Box 4"/>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CBEB5F6-792E-6D44-98EE-989A415E272A}"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9</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a:ea typeface="HG Mincho Light J"/>
        <a:cs typeface="HG Mincho Light J"/>
      </a:majorFont>
      <a:minorFont>
        <a:latin typeface="Times"/>
        <a:ea typeface="HG Mincho Light J"/>
        <a:cs typeface="HG Mincho Light J"/>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Times New Roman" pitchFamily="-10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Times New Roman" pitchFamily="-106" charset="0"/>
          </a:defRPr>
        </a:defPPr>
      </a:lstStyle>
    </a:lnDef>
  </a:objectDefaults>
  <a:extraClrSchemeLst>
    <a:extraClrScheme>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1070</TotalTime>
  <Words>7679</Words>
  <Application>Microsoft Macintosh PowerPoint</Application>
  <PresentationFormat>Presentazione su schermo (4:3)</PresentationFormat>
  <Paragraphs>568</Paragraphs>
  <Slides>74</Slides>
  <Notes>64</Notes>
  <HiddenSlides>4</HiddenSlides>
  <MMClips>7</MMClips>
  <ScaleCrop>false</ScaleCrop>
  <HeadingPairs>
    <vt:vector size="4" baseType="variant">
      <vt:variant>
        <vt:lpstr>Modello struttura</vt:lpstr>
      </vt:variant>
      <vt:variant>
        <vt:i4>1</vt:i4>
      </vt:variant>
      <vt:variant>
        <vt:lpstr>Titoli diapositive</vt:lpstr>
      </vt:variant>
      <vt:variant>
        <vt:i4>74</vt:i4>
      </vt:variant>
    </vt:vector>
  </HeadingPairs>
  <TitlesOfParts>
    <vt:vector size="75" baseType="lpstr">
      <vt:lpstr>Struttura predefinita</vt:lpstr>
      <vt:lpstr>Diapositiva 1</vt:lpstr>
      <vt:lpstr>1.From grapes to wine, with method.  Efficient and flexible winemaking.</vt:lpstr>
      <vt:lpstr>Both the grapes and the Winemaker play a key role in the process of making wine. The latter must have flexible tools readily available so as to master all variable conditions according to his/her own will, sensitivity and needs, from plant to bottle. A proper mastering of all variables guarantees that efficient processes make it viable to get in a targeted and rational way the best possible wine from the original grapes.</vt:lpstr>
      <vt:lpstr>2.Extraction.  Getting the most out of the raw grapes and SELECTIVE EXTRACTION.</vt:lpstr>
      <vt:lpstr>While it is true that a good wine is started in the vineyard, it is equally true that extraction carried out in the winery must pay respect to the grapes produced through proper growing.   The solid elements in the must, accounting for about 10 percent (dry marc), are the seeds (3 to 5 percent) and the skins (5 to 7 percent).   The part of skins (a source of sweet and smooth tannins) is not that much greater than the part of seeds (usually, a source of bitter and rough tannins).   The skins, beside noble tannins, also contain colouring substances and aromas (or their precursors)</vt:lpstr>
      <vt:lpstr> As soon as the crushed grapes are introduced in the vat, the solid elements (i.e. skins and seeds) will rise to the top and gather to form the CAP OF MARC.   As fermentation goes on, CO2 bubbles will develop and push the cap upward, where it gets dehydrated. At the same time, the force of gravity will press the cap downward.  These two opposed forces acting simultaneously produce a COMPACTED MARC.   This is the main trouble for any winemaker, since pigments, tannins, aromas, etc... must be extracted from the skins.</vt:lpstr>
      <vt:lpstr>If the only objective was to encourage the greatest possible extraction from the grapes, then we could just “spin” them in a mixer and obtain a large amount of extracts!   But a good wine depends on the QUALITY and BALANCE of extracts and NOT their QUANTITY. This means we need to have a proper equipment to make a soft while efficient action and guarantee a SELECTIVE EXTRACTION of the NOBLE SUBSTANCES CONTAINED IN THE SKINS only</vt:lpstr>
      <vt:lpstr>A fermenter will have to PREVENT THE CAP OF MARC FROM COMPACTING so that ALL SKINS ARE FULLY EXPLOITED in a DELICATE but EFFICIENT way, and will have to give the chance to REMOVE THE SEEDS.</vt:lpstr>
      <vt:lpstr>To understand how substances are extracted from the cap, think of what happens to a tea bag introduced in hot water. You will see that substances are released from the bag, but soon the water around the bag gets saturated and extraction stops. If you stir the bag or the water around it, you will see that new less saturated liquid triggers again the release of substances. This is exactly what we need to get from the cap of marc. Bear in mind that inefficient extraction can mean that up to 50 percent of the product will be wasted!</vt:lpstr>
      <vt:lpstr>RY</vt:lpstr>
      <vt:lpstr>3.Metodo Ganimede® The revolutionary contribution of Ganimede® to selective extraction.</vt:lpstr>
      <vt:lpstr>Diapositiva 12</vt:lpstr>
      <vt:lpstr>Diapositiva 13</vt:lpstr>
      <vt:lpstr>The revolutionary funnelled diaphragm inside Ganimede® fermenters creates the gap where the CO2 will gather during the fermentation process.   When the vat is being filled and the liquid gets to the neck of the diaphragm, air is trapped in the gap and compressed by the rising liquid. Since the liquid cannot enlarge the gap, it has no other chance but continuing to rise through the neck of the diaphragm and fill the top room.   To understand this process, just think of what happens if you introduce a glass face down in a container full of liquid: in spite of the high pressure, water will not get into the glass, because the air in it cannot get out!  </vt:lpstr>
      <vt:lpstr>Diapositiva 15</vt:lpstr>
      <vt:lpstr>Diapositiva 16</vt:lpstr>
      <vt:lpstr>Ganimede®  is the only fermenter worldwide enabling to solve the problem of seeds during winemaking.   The seeds (accounting for 3 to 5 percent of the dry marc) are often a source of bitter and aggressive tannins and, depending on the year and the grape variety, they should be considered carefully. In traditional fermenters, the mechanical washing generated by pumping the juice over, combined with the effects of high temperature and alcohol, will break up the greasy cuticles coating the seeds and cause the substances contained in the seeds to blend in the must-wine. Unless unripe seeds (which may come in large number at certain years) are separated in due time, they will pass their bitter and astringent tannins on to the product. This will lead to inelegant, astringent, herbaceous-scented wines, which would need far more refining, and make costs rise and cause marketing time to be delayed.</vt:lpstr>
      <vt:lpstr>The excellent performances of Ganimede® Small series of vats (35 to 600 hectolitres) are now widely confirmed in the Big range (600 to 2,000 hectolitres). Unlike traditional systems, the size of Ganimede® fermenters does not affect the quality of the end product, because the typical turbulence of the fermenter is proportional to the size of the vat and the amount of mass: a larger vat means a larger gap, then a larger amount of carbon dioxide developed during fermentation, and so on. Amazing results can therefore be obtained with a 1,800 hl-wide vat, instead of three 600 hl-wide traditional fermenters.  Metodo Ganimede® can stir thoroughly and efficiently also huge amounts of marc, up to 2.5 metres wide, for 100% of grapes. This means that, when processing the same grapes, the wines produced in large Ganimede® fermenters are fairly better in quality than the wines made in large traditional fermenters. </vt:lpstr>
      <vt:lpstr>4.Délestage (rack and return) with Ganimede® From tradition to innovation.</vt:lpstr>
      <vt:lpstr>Diapositiva 20</vt:lpstr>
      <vt:lpstr>Temperature control in traditional fermenters is only empirical and uneven. Cooling jackets lower the temperature of the liquid neighbouring the vat walls, while the central mass is too faraway to get cooled. In fact, the cool liquid near the walls is heavier and tends to fall down, because of the well-known laws of physics, this means that the central mass (more distant from the perimeter) and the higher mass of the cap cannot be adequately cooled. To counter this problem, in traditional fermenters you are forced to use pumping over every few hours to pump the cooler liquid from the bottom of the tank (this liquid can be 10 degrees cooler than the liquid in the cap) and sprinkle it over the cap. This generates sudden changes in temperature, which will stress the yeasts and risk to slow down fermentation and cause acetaldehyde to develop.   On the contrary, the distinctive turbulence and the special configuration inside Ganimede® fermenters allow to have an EVEN and CONTROLLED temperature in the whole mass.  The part of liquid touching the walls of Ganimede® vat gets cool and falls down to the funnelled diaphragm, then moves to the centre of the mass. At this point, some of the cool liquid continues to fall and cools the central mass below it (contributing to the cooling action by the lower jacket), while gas bubbles escaping from the saturated gap draw some of the cool liquid with them to the top room, so that it cools down the higher liquid in the cap, in a smooth and not stressful way.   Keeping temperature under control is obviously a great advantage, as it also encourages the solubility of technical gases into must/wine.  The revolutionary concepts of Metodo Ganimede® lend a hand here too.</vt:lpstr>
      <vt:lpstr>Ganimede fermenters can be equipped with a Top Level probe that performs the dual function of detecting the maximum level during the filling stage and preventing unwanted overflowing during the fermentation stage. In the first case, the probe operates as a load level sensor, in the second it operates the instantaneously opening of the bypass, causing an immediate lowering of the level of about 1 meter if it exceeds the planned limit, allowing maximizing the filling level.</vt:lpstr>
      <vt:lpstr>The «always full» option allows taking advantage of the available volume under the diaphragm, by using the technique of moving the liquid through the injection of inert gas. Once Ganymede® is filledup for storage, the bypasses are closed and the inert gas is injected under the diaphragm through a special valve. The injected gas will raise the level of the wine until, after having pushed out all the air, it reaches thelevel set in the upper cover. Thus, you can protect and preserve your wine in different ways, depending on your needs.</vt:lpstr>
      <vt:lpstr>At the end of the drawing off process, Ganimede® is relatively clean and free from residues.  Only a small number of practical, efficient operations are required to wash Ganimede® unit thoroughly.    The fermenter is washed as follows: - use a spray ball and start washing the fermenter as shown in the pictures below.   Ganimede® is now ready to be used as a storage tank. </vt:lpstr>
      <vt:lpstr>5.Use of Oxygen and other Technical Gases in winemaking. From empirical theory to scientific practice.</vt:lpstr>
      <vt:lpstr>Diapositiva 26</vt:lpstr>
      <vt:lpstr>Diapositiva 27</vt:lpstr>
      <vt:lpstr>Diapositiva 28</vt:lpstr>
      <vt:lpstr> With Ganimede® fermenters, the use of any technical gas can be managed in a SCIENTIFIC way, following a physical principle known as “HENRY’S LAW”.  In fact, a technical gas introduced below the diaphragm will be kept under pressure by the liquid above and will in turn put an equal pressure to the liquid.  For this reason, the gas will dissolve into the liquid and bind intimately to it, according to CONTROLLABLE AND REPEATABLE PARAMETERS, which the Winemaker can REALLY run at his/her own will, with no improvising or surprises. Moreover, when the bypass is opened, the whole mass of gas, which has been kept under pressure until then, is released onto the cap of marc. This involves a thorough stirring action, strengthened by decompression following the sudden fall in pressure (e.g. A bottle of sparkling wine being uncorked). </vt:lpstr>
      <vt:lpstr>Only Ganimede® causes the technical gases introduced through the special valve to INTERACT with the liquid, meeting the ideal PHYSICAL and CHEMICAL conditions (pressure, area of contact, time of contact, temperature), which are needed to ensure the action of the gases themselves is EFFICIENT, CERTAIN and REPEATABLE.   In traditional fermenters, on the contrary, the gases pass through the liquid very fast and cannot stay at contact with it for a time long enough, so that they disperse in the environment very soon and affect only a small portion of the mass, without binding intimately to it.   Not to mention a very poor practice to expose the liquid indiscriminately and dangerously to external air, which is too often empirically named “oxygenation of the mass”, while it does not offer any scientific control over the process, or any adequate control over its results</vt:lpstr>
      <vt:lpstr>The characteristic turbulence of Metodo Ganimede®, whereby the noble substances contained in the grapes only are selectively extracted, is called DYNAMIC SKIN CONTACT.   The process takes place thanks to an intimate and delicate stirring of the mass by the huge amount of carbon dioxide developed during fermentation.   But then, what happens BEFORE or AFTER fermentation, when we do not have any spontaneous CO2? This is exactly the time when the controlled and efficient use of technical gases in Ganimede® fermenters proves to be most important. In fact, you will only need to introduce some carbon dioxide from an external bottle through the special valve provided for introducing technical gases. This way, you’ll saturate the room under the diaphragm and reproduce artificially the typical turbulence of Metodo Ganimede® even when there is no CO2 produced by fermenting grapes.   The CO2 gas, beside stirring and blending the mass thoroughly, will make an important extractive-solvent, and antibacterial-antioxidant action on 100 percent of the product. This offers the Winemaker the chance to anticipate or delay extraction, in a SAFE and CERTAIN way.</vt:lpstr>
      <vt:lpstr>Processing white grapes with Metodo Ganimede® Cold Dynamic Skin Contact  for white wines, clarets and special red wines.</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6.To conclude, all the advantages of Ganimede®. 16 reasons why Metodo Ganimede® is innovative.</vt:lpstr>
      <vt:lpstr>Diapositiva 68</vt:lpstr>
      <vt:lpstr>Diapositiva 69</vt:lpstr>
      <vt:lpstr>The huge amount of CO2 developing during fermentation soon saturates the gap below the funnelled diaphragm. At this point, the excess gas continuing to gather finds only one escape way, that is the neck of the diaphragm, and rises to the surface with big bubbles, which stir constantly the cap of marc, preventing it from compacting and taking new more diluted liquid to contribute to extraction.   This happens in a delicate but efficient way, with no use of aggressive mechanical devices.   The turbulence generated by the bubbles also causes the seeds to fall to the bottom of the vat, where they can be easily extracted</vt:lpstr>
      <vt:lpstr>When you want a more vigorous action on the whole cap of marc, then the bypass of Ganimede® proves to be a precious tool. Opening the bypass involves a vigorous unleashing of the whole mass of carbon dioxide found in the gap. The CO2 pushes a large amount of liquid to flood the cap, while stirring it and replacing the liquid in the skins, which is saturated with extracts, with new more diluted liquid.   Now the must can expand the gap and this means a sudden fall in level of the cap of marc.   Thanks to this efficient, delicate and costless energy, Ganimede® can stir a cap of marc up to TWO METRES thick</vt:lpstr>
      <vt:lpstr>White winemaking with Metodo Ganimede®  The CO2 introduced from a bottle fills the gap below the diaphragm. The excess gas escapes in big bubbles through the neck of the diaphragm and stirs softly and thoroughly the skins in the cap. These will contribute to extraction, thanks to an intimate contact with the liquid. </vt:lpstr>
      <vt:lpstr>The principle of the communicating vessels   The picture above helps assess the characteristics of the cap of marc in a Ganimede® fermenter. You can clearly see that all the cap is flooded by a lot of liquid and the skins are deep in the juice. We are here at the stage of fermentation and the bypass is closed. The area below the diaphragm is saturated with the carbon dioxide generated during fermentation and the excess gas under pressure will flow out through the neck of the diaphragm and rise rapidly to the surface, dragging a large amount of liquid along the way. These flows of gas and juice keep the whole cap thoroughly “soaked” in the liquid. This way, the juice is found not only in the central part of the cap (the part most affected by the action of large bubbles) but also, as seen in the picture, in the peripheral parts, which are closer to the sides of the vat.   This happens simply because of the physical principle of the communicating vessels. Because of this physical principle, then, the presence of floating liquid in every part of the cap guarantees that the liquid will affect the whole mass. </vt:lpstr>
      <vt:lpstr>Diapositiva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cp:lastModifiedBy>Alberto Mattiussi</cp:lastModifiedBy>
  <cp:revision>26</cp:revision>
  <dcterms:created xsi:type="dcterms:W3CDTF">2012-02-08T15:44:50Z</dcterms:created>
  <dcterms:modified xsi:type="dcterms:W3CDTF">2012-02-08T15:45:01Z</dcterms:modified>
</cp:coreProperties>
</file>